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2"/>
  </p:notesMasterIdLst>
  <p:sldIdLst>
    <p:sldId id="265" r:id="rId5"/>
    <p:sldId id="371" r:id="rId6"/>
    <p:sldId id="402" r:id="rId7"/>
    <p:sldId id="392" r:id="rId8"/>
    <p:sldId id="386" r:id="rId9"/>
    <p:sldId id="381" r:id="rId10"/>
    <p:sldId id="383" r:id="rId11"/>
    <p:sldId id="374" r:id="rId12"/>
    <p:sldId id="375" r:id="rId13"/>
    <p:sldId id="347" r:id="rId14"/>
    <p:sldId id="387" r:id="rId15"/>
    <p:sldId id="389" r:id="rId16"/>
    <p:sldId id="388" r:id="rId17"/>
    <p:sldId id="390" r:id="rId18"/>
    <p:sldId id="391" r:id="rId19"/>
    <p:sldId id="378" r:id="rId20"/>
    <p:sldId id="348" r:id="rId21"/>
    <p:sldId id="330" r:id="rId22"/>
    <p:sldId id="336" r:id="rId23"/>
    <p:sldId id="349" r:id="rId24"/>
    <p:sldId id="351" r:id="rId25"/>
    <p:sldId id="352" r:id="rId26"/>
    <p:sldId id="353" r:id="rId27"/>
    <p:sldId id="354" r:id="rId28"/>
    <p:sldId id="355" r:id="rId29"/>
    <p:sldId id="380" r:id="rId30"/>
    <p:sldId id="396" r:id="rId31"/>
    <p:sldId id="394" r:id="rId32"/>
    <p:sldId id="395" r:id="rId33"/>
    <p:sldId id="398" r:id="rId34"/>
    <p:sldId id="334" r:id="rId35"/>
    <p:sldId id="369" r:id="rId36"/>
    <p:sldId id="370" r:id="rId37"/>
    <p:sldId id="397" r:id="rId38"/>
    <p:sldId id="400" r:id="rId39"/>
    <p:sldId id="401" r:id="rId40"/>
    <p:sldId id="399" r:id="rId4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vOps" id="{BB0E59DB-4354-CF41-8231-F05C7B29174A}">
          <p14:sldIdLst>
            <p14:sldId id="265"/>
            <p14:sldId id="371"/>
            <p14:sldId id="402"/>
            <p14:sldId id="392"/>
            <p14:sldId id="386"/>
            <p14:sldId id="381"/>
            <p14:sldId id="383"/>
            <p14:sldId id="374"/>
            <p14:sldId id="375"/>
            <p14:sldId id="347"/>
            <p14:sldId id="387"/>
            <p14:sldId id="389"/>
            <p14:sldId id="388"/>
            <p14:sldId id="390"/>
            <p14:sldId id="391"/>
            <p14:sldId id="378"/>
            <p14:sldId id="348"/>
            <p14:sldId id="330"/>
            <p14:sldId id="336"/>
            <p14:sldId id="349"/>
            <p14:sldId id="351"/>
            <p14:sldId id="352"/>
            <p14:sldId id="353"/>
            <p14:sldId id="354"/>
            <p14:sldId id="355"/>
            <p14:sldId id="380"/>
            <p14:sldId id="396"/>
            <p14:sldId id="394"/>
            <p14:sldId id="395"/>
            <p14:sldId id="398"/>
            <p14:sldId id="334"/>
            <p14:sldId id="369"/>
            <p14:sldId id="370"/>
            <p14:sldId id="397"/>
            <p14:sldId id="400"/>
            <p14:sldId id="401"/>
            <p14:sldId id="39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954" autoAdjust="0"/>
  </p:normalViewPr>
  <p:slideViewPr>
    <p:cSldViewPr snapToGrid="0" snapToObjects="1">
      <p:cViewPr varScale="1">
        <p:scale>
          <a:sx n="96" d="100"/>
          <a:sy n="96" d="100"/>
        </p:scale>
        <p:origin x="822" y="78"/>
      </p:cViewPr>
      <p:guideLst>
        <p:guide orient="horz" pos="1620"/>
        <p:guide pos="2880"/>
      </p:guideLst>
    </p:cSldViewPr>
  </p:slideViewPr>
  <p:notesTextViewPr>
    <p:cViewPr>
      <p:scale>
        <a:sx n="100" d="100"/>
        <a:sy n="100" d="100"/>
      </p:scale>
      <p:origin x="0" y="0"/>
    </p:cViewPr>
  </p:notesTextViewPr>
  <p:sorterViewPr>
    <p:cViewPr>
      <p:scale>
        <a:sx n="59" d="100"/>
        <a:sy n="59"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687722-5E7B-104B-A19E-676A89435148}" type="datetimeFigureOut">
              <a:rPr lang="en-US" smtClean="0"/>
              <a:t>8/2/2016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3D56A7-B382-3F4B-B877-D40F0872C5F2}" type="slidenum">
              <a:rPr lang="en-US" smtClean="0"/>
              <a:t>‹#›</a:t>
            </a:fld>
            <a:endParaRPr lang="en-US"/>
          </a:p>
        </p:txBody>
      </p:sp>
    </p:spTree>
    <p:extLst>
      <p:ext uri="{BB962C8B-B14F-4D97-AF65-F5344CB8AC3E}">
        <p14:creationId xmlns:p14="http://schemas.microsoft.com/office/powerpoint/2010/main" val="37347209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part of my presentation will focus on why DevOps</a:t>
            </a:r>
            <a:r>
              <a:rPr lang="en-US" baseline="0" dirty="0" smtClean="0"/>
              <a:t> is important and some theory around DevOps.  The second part of my presentation will focus on some of the specific integrations and things you can do with an APM tool like Dynatrace and I will finish by talking about some of the things I did at CSC to make the move to DevOps successful.  </a:t>
            </a:r>
            <a:endParaRPr lang="en-US" dirty="0"/>
          </a:p>
        </p:txBody>
      </p:sp>
      <p:sp>
        <p:nvSpPr>
          <p:cNvPr id="4" name="Slide Number Placeholder 3"/>
          <p:cNvSpPr>
            <a:spLocks noGrp="1"/>
          </p:cNvSpPr>
          <p:nvPr>
            <p:ph type="sldNum" sz="quarter" idx="10"/>
          </p:nvPr>
        </p:nvSpPr>
        <p:spPr/>
        <p:txBody>
          <a:bodyPr/>
          <a:lstStyle/>
          <a:p>
            <a:fld id="{F13D56A7-B382-3F4B-B877-D40F0872C5F2}" type="slidenum">
              <a:rPr lang="en-US" smtClean="0"/>
              <a:t>1</a:t>
            </a:fld>
            <a:endParaRPr lang="en-US"/>
          </a:p>
        </p:txBody>
      </p:sp>
    </p:spTree>
    <p:extLst>
      <p:ext uri="{BB962C8B-B14F-4D97-AF65-F5344CB8AC3E}">
        <p14:creationId xmlns:p14="http://schemas.microsoft.com/office/powerpoint/2010/main" val="3046559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986B956-CD16-7142-AA34-CD99E17C6772}" type="slidenum">
              <a:rPr lang="en-US" smtClean="0"/>
              <a:pPr>
                <a:defRPr/>
              </a:pPr>
              <a:t>17</a:t>
            </a:fld>
            <a:endParaRPr lang="en-US"/>
          </a:p>
        </p:txBody>
      </p:sp>
    </p:spTree>
    <p:extLst>
      <p:ext uri="{BB962C8B-B14F-4D97-AF65-F5344CB8AC3E}">
        <p14:creationId xmlns:p14="http://schemas.microsoft.com/office/powerpoint/2010/main" val="1937921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3D56A7-B382-3F4B-B877-D40F0872C5F2}" type="slidenum">
              <a:rPr lang="en-US" smtClean="0"/>
              <a:t>18</a:t>
            </a:fld>
            <a:endParaRPr lang="en-US"/>
          </a:p>
        </p:txBody>
      </p:sp>
    </p:spTree>
    <p:extLst>
      <p:ext uri="{BB962C8B-B14F-4D97-AF65-F5344CB8AC3E}">
        <p14:creationId xmlns:p14="http://schemas.microsoft.com/office/powerpoint/2010/main" val="2691801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High Performers are massively outperforming their competition.  This</a:t>
            </a:r>
            <a:r>
              <a:rPr lang="en-US" baseline="0" dirty="0" smtClean="0"/>
              <a:t> includes both c</a:t>
            </a:r>
            <a:r>
              <a:rPr lang="en-US" dirty="0" smtClean="0"/>
              <a:t>ode and environment deploys.  How</a:t>
            </a:r>
            <a:r>
              <a:rPr lang="en-US" baseline="0" dirty="0" smtClean="0"/>
              <a:t> long from code commit to the time it is in production? High performers can do it in minutes or hours.  Non High Performers can deploy in terms of weeks or months.  This show us we can increase the rate of change while improving quality.</a:t>
            </a:r>
            <a:endParaRPr lang="en-US" dirty="0" smtClean="0"/>
          </a:p>
          <a:p>
            <a:endParaRPr lang="en-US" dirty="0"/>
          </a:p>
        </p:txBody>
      </p:sp>
      <p:sp>
        <p:nvSpPr>
          <p:cNvPr id="4" name="Slide Number Placeholder 3"/>
          <p:cNvSpPr>
            <a:spLocks noGrp="1"/>
          </p:cNvSpPr>
          <p:nvPr>
            <p:ph type="sldNum" sz="quarter" idx="10"/>
          </p:nvPr>
        </p:nvSpPr>
        <p:spPr>
          <a:xfrm>
            <a:off x="-90786" y="-417001"/>
            <a:ext cx="181571" cy="462359"/>
          </a:xfrm>
        </p:spPr>
        <p:txBody>
          <a:bodyPr/>
          <a:lstStyle/>
          <a:p>
            <a:pPr>
              <a:defRPr/>
            </a:pPr>
            <a:fld id="{99AAE953-3978-4180-A2F2-7B8822292639}" type="slidenum">
              <a:rPr lang="en-US" smtClean="0">
                <a:solidFill>
                  <a:prstClr val="black"/>
                </a:solidFill>
              </a:rPr>
              <a:pPr>
                <a:defRPr/>
              </a:pPr>
              <a:t>19</a:t>
            </a:fld>
            <a:endParaRPr lang="en-US">
              <a:solidFill>
                <a:prstClr val="black"/>
              </a:solidFill>
            </a:endParaRPr>
          </a:p>
        </p:txBody>
      </p:sp>
    </p:spTree>
    <p:extLst>
      <p:ext uri="{BB962C8B-B14F-4D97-AF65-F5344CB8AC3E}">
        <p14:creationId xmlns:p14="http://schemas.microsoft.com/office/powerpoint/2010/main" val="6657928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986B956-CD16-7142-AA34-CD99E17C6772}" type="slidenum">
              <a:rPr lang="en-US" smtClean="0"/>
              <a:pPr>
                <a:defRPr/>
              </a:pPr>
              <a:t>21</a:t>
            </a:fld>
            <a:endParaRPr lang="en-US"/>
          </a:p>
        </p:txBody>
      </p:sp>
    </p:spTree>
    <p:extLst>
      <p:ext uri="{BB962C8B-B14F-4D97-AF65-F5344CB8AC3E}">
        <p14:creationId xmlns:p14="http://schemas.microsoft.com/office/powerpoint/2010/main" val="14450554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8244" indent="-168244">
              <a:buFont typeface="Arial" panose="020B0604020202020204" pitchFamily="34" charset="0"/>
              <a:buChar char="•"/>
            </a:pPr>
            <a:r>
              <a:rPr lang="nl-BE" dirty="0" smtClean="0"/>
              <a:t>Test Automation Dashboard</a:t>
            </a:r>
          </a:p>
          <a:p>
            <a:pPr marL="616894" lvl="1" indent="-168244">
              <a:buFont typeface="Arial" panose="020B0604020202020204" pitchFamily="34" charset="0"/>
              <a:buChar char="•"/>
            </a:pPr>
            <a:r>
              <a:rPr lang="nl-BE" dirty="0" smtClean="0"/>
              <a:t>Provides</a:t>
            </a:r>
            <a:r>
              <a:rPr lang="nl-BE" baseline="0" dirty="0" smtClean="0"/>
              <a:t> an overview of all executed tests</a:t>
            </a:r>
          </a:p>
          <a:p>
            <a:pPr marL="616894" lvl="1" indent="-168244">
              <a:buFont typeface="Arial" panose="020B0604020202020204" pitchFamily="34" charset="0"/>
              <a:buChar char="•"/>
            </a:pPr>
            <a:r>
              <a:rPr lang="nl-BE" baseline="0" dirty="0" smtClean="0"/>
              <a:t>Clear indication of test status and evolution</a:t>
            </a:r>
          </a:p>
          <a:p>
            <a:pPr marL="616894" lvl="1" indent="-168244">
              <a:buFont typeface="Arial" panose="020B0604020202020204" pitchFamily="34" charset="0"/>
              <a:buChar char="•"/>
            </a:pPr>
            <a:r>
              <a:rPr lang="nl-BE" baseline="0" dirty="0" smtClean="0"/>
              <a:t>Set of detailed metrics per test</a:t>
            </a:r>
          </a:p>
          <a:p>
            <a:pPr marL="616894" lvl="1" indent="-168244">
              <a:buFont typeface="Arial" panose="020B0604020202020204" pitchFamily="34" charset="0"/>
              <a:buChar char="•"/>
            </a:pPr>
            <a:r>
              <a:rPr lang="nl-BE" baseline="0" dirty="0" smtClean="0"/>
              <a:t>Trending with automatic baseline functionality</a:t>
            </a:r>
          </a:p>
          <a:p>
            <a:pPr marL="616894" lvl="1" indent="-168244">
              <a:buFont typeface="Arial" panose="020B0604020202020204" pitchFamily="34" charset="0"/>
              <a:buChar char="•"/>
            </a:pPr>
            <a:endParaRPr lang="nl-BE" baseline="0" dirty="0" smtClean="0"/>
          </a:p>
          <a:p>
            <a:pPr marL="168244" indent="-168244">
              <a:buFont typeface="Arial" panose="020B0604020202020204" pitchFamily="34" charset="0"/>
              <a:buChar char="•"/>
            </a:pPr>
            <a:r>
              <a:rPr lang="nl-BE" baseline="0" dirty="0" smtClean="0"/>
              <a:t>Explain the story around the graph, what happened</a:t>
            </a:r>
          </a:p>
          <a:p>
            <a:pPr marL="616894" lvl="1" indent="-168244">
              <a:buFont typeface="Arial" panose="020B0604020202020204" pitchFamily="34" charset="0"/>
              <a:buChar char="•"/>
            </a:pPr>
            <a:r>
              <a:rPr lang="nl-BE" baseline="0" dirty="0" smtClean="0"/>
              <a:t>Performance regression occurred</a:t>
            </a:r>
          </a:p>
          <a:p>
            <a:pPr marL="616894" lvl="1" indent="-168244">
              <a:buFont typeface="Arial" panose="020B0604020202020204" pitchFamily="34" charset="0"/>
              <a:buChar char="•"/>
            </a:pPr>
            <a:r>
              <a:rPr lang="nl-BE" baseline="0" dirty="0" smtClean="0"/>
              <a:t>Developer fixed it</a:t>
            </a:r>
          </a:p>
          <a:p>
            <a:pPr marL="616894" lvl="1" indent="-168244">
              <a:buFont typeface="Arial" panose="020B0604020202020204" pitchFamily="34" charset="0"/>
              <a:buChar char="•"/>
            </a:pPr>
            <a:r>
              <a:rPr lang="nl-BE" baseline="0" dirty="0" smtClean="0"/>
              <a:t>Test failed dramatically after that (unstable)</a:t>
            </a:r>
          </a:p>
          <a:p>
            <a:pPr marL="616894" lvl="1" indent="-168244">
              <a:buFont typeface="Arial" panose="020B0604020202020204" pitchFamily="34" charset="0"/>
              <a:buChar char="•"/>
            </a:pPr>
            <a:r>
              <a:rPr lang="nl-BE" baseline="0" dirty="0" smtClean="0"/>
              <a:t>Finally managed to fix it in a stable way (functionall &amp; performant)</a:t>
            </a:r>
            <a:endParaRPr lang="nl-BE"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7986B956-CD16-7142-AA34-CD99E17C6772}" type="slidenum">
              <a:rPr lang="en-US" smtClean="0"/>
              <a:pPr>
                <a:defRPr/>
              </a:pPr>
              <a:t>22</a:t>
            </a:fld>
            <a:endParaRPr lang="en-US"/>
          </a:p>
        </p:txBody>
      </p:sp>
    </p:spTree>
    <p:extLst>
      <p:ext uri="{BB962C8B-B14F-4D97-AF65-F5344CB8AC3E}">
        <p14:creationId xmlns:p14="http://schemas.microsoft.com/office/powerpoint/2010/main" val="3397723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Seamless integration with any build environment makes performance-driven development a continuous, proactive process. Build better apps the first time around.</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We're the only solution to provide reliable metrics along your delivery pipeline through automation interfaces for CI/CD systems like Jenkins, Bamboo, and TeamCity.</a:t>
            </a:r>
          </a:p>
          <a:p>
            <a:endParaRPr lang="en-US" dirty="0"/>
          </a:p>
        </p:txBody>
      </p:sp>
      <p:sp>
        <p:nvSpPr>
          <p:cNvPr id="4" name="Slide Number Placeholder 3"/>
          <p:cNvSpPr>
            <a:spLocks noGrp="1"/>
          </p:cNvSpPr>
          <p:nvPr>
            <p:ph type="sldNum" sz="quarter" idx="10"/>
          </p:nvPr>
        </p:nvSpPr>
        <p:spPr/>
        <p:txBody>
          <a:bodyPr/>
          <a:lstStyle/>
          <a:p>
            <a:fld id="{F13D56A7-B382-3F4B-B877-D40F0872C5F2}" type="slidenum">
              <a:rPr lang="en-US" smtClean="0"/>
              <a:t>23</a:t>
            </a:fld>
            <a:endParaRPr lang="en-US"/>
          </a:p>
        </p:txBody>
      </p:sp>
    </p:spTree>
    <p:extLst>
      <p:ext uri="{BB962C8B-B14F-4D97-AF65-F5344CB8AC3E}">
        <p14:creationId xmlns:p14="http://schemas.microsoft.com/office/powerpoint/2010/main" val="6969001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8244" indent="-168244">
              <a:buFont typeface="Arial" panose="020B0604020202020204" pitchFamily="34" charset="0"/>
              <a:buChar char="•"/>
            </a:pPr>
            <a:r>
              <a:rPr lang="nl-BE" dirty="0" smtClean="0"/>
              <a:t>Tell the story</a:t>
            </a:r>
            <a:r>
              <a:rPr lang="nl-BE" baseline="0" dirty="0" smtClean="0"/>
              <a:t> behind the graph</a:t>
            </a:r>
          </a:p>
          <a:p>
            <a:pPr marL="616894" lvl="1" indent="-168244">
              <a:buFont typeface="Arial" panose="020B0604020202020204" pitchFamily="34" charset="0"/>
              <a:buChar char="•"/>
            </a:pPr>
            <a:r>
              <a:rPr lang="nl-BE" baseline="0" dirty="0" smtClean="0"/>
              <a:t>Developer makes some changes to resolve performance issue</a:t>
            </a:r>
          </a:p>
          <a:p>
            <a:pPr marL="616894" lvl="1" indent="-168244">
              <a:buFont typeface="Arial" panose="020B0604020202020204" pitchFamily="34" charset="0"/>
              <a:buChar char="•"/>
            </a:pPr>
            <a:r>
              <a:rPr lang="nl-BE" baseline="0" dirty="0" smtClean="0"/>
              <a:t>Changes seem to have the reverse effect</a:t>
            </a:r>
          </a:p>
          <a:p>
            <a:pPr marL="616894" lvl="1" indent="-168244">
              <a:buFont typeface="Arial" panose="020B0604020202020204" pitchFamily="34" charset="0"/>
              <a:buChar char="•"/>
            </a:pPr>
            <a:r>
              <a:rPr lang="nl-BE" baseline="0" dirty="0" smtClean="0"/>
              <a:t>Developer continues making changes resulting in the resolution of the performance issue(s)</a:t>
            </a:r>
          </a:p>
          <a:p>
            <a:pPr marL="168244" indent="-168244">
              <a:buFont typeface="Arial" panose="020B0604020202020204" pitchFamily="34" charset="0"/>
              <a:buChar char="•"/>
            </a:pPr>
            <a:r>
              <a:rPr lang="nl-BE" dirty="0" smtClean="0"/>
              <a:t>Why is</a:t>
            </a:r>
            <a:r>
              <a:rPr lang="nl-BE" baseline="0" dirty="0" smtClean="0"/>
              <a:t> this important</a:t>
            </a:r>
          </a:p>
          <a:p>
            <a:pPr marL="616894" lvl="1" indent="-168244">
              <a:buFont typeface="Arial" panose="020B0604020202020204" pitchFamily="34" charset="0"/>
              <a:buChar char="•"/>
            </a:pPr>
            <a:r>
              <a:rPr lang="nl-BE" baseline="0" dirty="0" smtClean="0"/>
              <a:t>Automatic notification after each build</a:t>
            </a:r>
          </a:p>
          <a:p>
            <a:pPr marL="616894" lvl="1" indent="-168244">
              <a:buFont typeface="Arial" panose="020B0604020202020204" pitchFamily="34" charset="0"/>
              <a:buChar char="•"/>
            </a:pPr>
            <a:r>
              <a:rPr lang="nl-BE" baseline="0" dirty="0" smtClean="0"/>
              <a:t>Automatic failure of builds based on test autcome as well as performance outcome</a:t>
            </a:r>
          </a:p>
          <a:p>
            <a:pPr marL="616894" lvl="1" indent="-168244">
              <a:buFont typeface="Arial" panose="020B0604020202020204" pitchFamily="34" charset="0"/>
              <a:buChar char="•"/>
            </a:pPr>
            <a:r>
              <a:rPr lang="nl-BE" baseline="0" dirty="0" smtClean="0"/>
              <a:t>Visibility</a:t>
            </a:r>
            <a:endParaRPr lang="nl-BE" dirty="0" smtClean="0"/>
          </a:p>
          <a:p>
            <a:endParaRPr lang="en-US" dirty="0"/>
          </a:p>
        </p:txBody>
      </p:sp>
      <p:sp>
        <p:nvSpPr>
          <p:cNvPr id="4" name="Slide Number Placeholder 3"/>
          <p:cNvSpPr>
            <a:spLocks noGrp="1"/>
          </p:cNvSpPr>
          <p:nvPr>
            <p:ph type="sldNum" sz="quarter" idx="10"/>
          </p:nvPr>
        </p:nvSpPr>
        <p:spPr/>
        <p:txBody>
          <a:bodyPr/>
          <a:lstStyle/>
          <a:p>
            <a:pPr>
              <a:defRPr/>
            </a:pPr>
            <a:fld id="{7986B956-CD16-7142-AA34-CD99E17C6772}" type="slidenum">
              <a:rPr lang="en-US" smtClean="0"/>
              <a:pPr>
                <a:defRPr/>
              </a:pPr>
              <a:t>24</a:t>
            </a:fld>
            <a:endParaRPr lang="en-US"/>
          </a:p>
        </p:txBody>
      </p:sp>
    </p:spTree>
    <p:extLst>
      <p:ext uri="{BB962C8B-B14F-4D97-AF65-F5344CB8AC3E}">
        <p14:creationId xmlns:p14="http://schemas.microsoft.com/office/powerpoint/2010/main" val="37989467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examples on KPIs</a:t>
            </a:r>
          </a:p>
          <a:p>
            <a:pPr marL="171450" indent="-171450">
              <a:buFont typeface="Arial" charset="0"/>
              <a:buChar char="•"/>
            </a:pPr>
            <a:r>
              <a:rPr lang="en-US" dirty="0" smtClean="0"/>
              <a:t>Number of SQL Statements executed </a:t>
            </a:r>
          </a:p>
          <a:p>
            <a:pPr marL="628650" lvl="1" indent="-171450">
              <a:buFont typeface="Arial" charset="0"/>
              <a:buChar char="•"/>
            </a:pPr>
            <a:r>
              <a:rPr lang="en-US" dirty="0" smtClean="0"/>
              <a:t>-&gt; tells</a:t>
            </a:r>
            <a:r>
              <a:rPr lang="en-US" baseline="0" dirty="0" smtClean="0"/>
              <a:t> Ops on what to expect in production</a:t>
            </a:r>
          </a:p>
          <a:p>
            <a:pPr marL="628650" lvl="1" indent="-171450">
              <a:buFont typeface="Arial" charset="0"/>
              <a:buChar char="•"/>
            </a:pPr>
            <a:r>
              <a:rPr lang="en-US" baseline="0" dirty="0" smtClean="0"/>
              <a:t>-&gt; tells architects on whether to optimize this with a cache or a different DB Access Strategy</a:t>
            </a:r>
          </a:p>
          <a:p>
            <a:pPr marL="171450" indent="-171450">
              <a:buFont typeface="Arial" charset="0"/>
              <a:buChar char="•"/>
            </a:pPr>
            <a:r>
              <a:rPr lang="en-US" baseline="0" dirty="0" smtClean="0"/>
              <a:t>Number of Log Lines</a:t>
            </a:r>
          </a:p>
          <a:p>
            <a:pPr marL="628650" lvl="1" indent="-171450">
              <a:buFont typeface="Arial" charset="0"/>
              <a:buChar char="•"/>
            </a:pPr>
            <a:r>
              <a:rPr lang="en-US" baseline="0" dirty="0" smtClean="0"/>
              <a:t>-&gt; tells Ops how to optimize storage for Logging</a:t>
            </a:r>
          </a:p>
          <a:p>
            <a:pPr marL="628650" lvl="1" indent="-171450">
              <a:buFont typeface="Arial" charset="0"/>
              <a:buChar char="•"/>
            </a:pPr>
            <a:r>
              <a:rPr lang="en-US" baseline="0" dirty="0" smtClean="0"/>
              <a:t>-&gt; tells architects whether there is LOG SPAM happening</a:t>
            </a:r>
          </a:p>
          <a:p>
            <a:pPr marL="171450" lvl="0" indent="-171450">
              <a:buFont typeface="Arial" charset="0"/>
              <a:buChar char="•"/>
            </a:pPr>
            <a:r>
              <a:rPr lang="en-US" baseline="0" dirty="0" smtClean="0"/>
              <a:t>Memory Consumption per User Session</a:t>
            </a:r>
          </a:p>
          <a:p>
            <a:pPr marL="628650" lvl="1" indent="-171450">
              <a:buFont typeface="Arial" charset="0"/>
              <a:buChar char="•"/>
            </a:pPr>
            <a:r>
              <a:rPr lang="en-US" dirty="0" smtClean="0"/>
              <a:t>-&gt; tells Ops how to scale their production environment</a:t>
            </a:r>
          </a:p>
          <a:p>
            <a:pPr marL="628650" lvl="1" indent="-171450">
              <a:buFont typeface="Arial" charset="0"/>
              <a:buChar char="•"/>
            </a:pPr>
            <a:r>
              <a:rPr lang="en-US" dirty="0" smtClean="0"/>
              <a:t>-&gt; tells architects whether you are “wasteful” with heap space</a:t>
            </a:r>
          </a:p>
          <a:p>
            <a:pPr marL="171450" lvl="0" indent="-171450">
              <a:buFont typeface="Arial" charset="0"/>
              <a:buChar char="•"/>
            </a:pPr>
            <a:r>
              <a:rPr lang="en-US" dirty="0" smtClean="0"/>
              <a:t>Time for a single Deployment</a:t>
            </a:r>
          </a:p>
          <a:p>
            <a:pPr marL="171450" lvl="0" indent="-171450">
              <a:buFont typeface="Arial" charset="0"/>
              <a:buChar char="•"/>
            </a:pPr>
            <a:r>
              <a:rPr lang="en-US" dirty="0" smtClean="0"/>
              <a:t>Time for rollbacks</a:t>
            </a:r>
            <a:endParaRPr lang="en-US" dirty="0"/>
          </a:p>
        </p:txBody>
      </p:sp>
      <p:sp>
        <p:nvSpPr>
          <p:cNvPr id="4" name="Slide Number Placeholder 3"/>
          <p:cNvSpPr>
            <a:spLocks noGrp="1"/>
          </p:cNvSpPr>
          <p:nvPr>
            <p:ph type="sldNum" sz="quarter" idx="10"/>
          </p:nvPr>
        </p:nvSpPr>
        <p:spPr/>
        <p:txBody>
          <a:bodyPr/>
          <a:lstStyle/>
          <a:p>
            <a:fld id="{9D5511CC-18E3-4795-A3A6-F7E3ED77F526}" type="slidenum">
              <a:rPr lang="en-US" smtClean="0"/>
              <a:pPr/>
              <a:t>26</a:t>
            </a:fld>
            <a:endParaRPr lang="en-US"/>
          </a:p>
        </p:txBody>
      </p:sp>
    </p:spTree>
    <p:extLst>
      <p:ext uri="{BB962C8B-B14F-4D97-AF65-F5344CB8AC3E}">
        <p14:creationId xmlns:p14="http://schemas.microsoft.com/office/powerpoint/2010/main" val="2031868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noProof="0" dirty="0" smtClean="0"/>
              <a:t>When</a:t>
            </a:r>
            <a:r>
              <a:rPr lang="en-US" baseline="0" noProof="0" dirty="0" smtClean="0"/>
              <a:t> we look at the results of your Testing Framework from Build over Build we can easily spot functional regressions. In our example we see that </a:t>
            </a:r>
            <a:r>
              <a:rPr lang="en-US" baseline="0" noProof="0" dirty="0" err="1" smtClean="0"/>
              <a:t>testPurchase</a:t>
            </a:r>
            <a:r>
              <a:rPr lang="en-US" baseline="0" noProof="0" dirty="0" smtClean="0"/>
              <a:t> fails in Build 18. We notify the developer, problem gets fixed and with Build 19 we are back to functional correctness. </a:t>
            </a:r>
          </a:p>
          <a:p>
            <a:endParaRPr lang="en-US" baseline="0" noProof="0" dirty="0" smtClean="0"/>
          </a:p>
          <a:p>
            <a:r>
              <a:rPr lang="en-US" baseline="0" noProof="0" dirty="0" smtClean="0"/>
              <a:t>Looking behind the scenes</a:t>
            </a:r>
          </a:p>
          <a:p>
            <a:r>
              <a:rPr lang="en-US" baseline="0" noProof="0" dirty="0" smtClean="0"/>
              <a:t>The problem is that Functional Testing only verifies the functionality to the caller of the tested function. Using </a:t>
            </a:r>
            <a:r>
              <a:rPr lang="en-US" baseline="0" noProof="0" dirty="0" err="1" smtClean="0"/>
              <a:t>dynaTrace</a:t>
            </a:r>
            <a:r>
              <a:rPr lang="en-US" baseline="0" noProof="0" dirty="0" smtClean="0"/>
              <a:t> we are able to analyze the internals of the tested code. We analyze metrics such as Number of Executed SQL Statements, Number of Exceptions thrown, Time spent on CPU, Memory Consumption, Number of </a:t>
            </a:r>
            <a:r>
              <a:rPr lang="en-US" baseline="0" noProof="0" dirty="0" err="1" smtClean="0"/>
              <a:t>Remoting</a:t>
            </a:r>
            <a:r>
              <a:rPr lang="en-US" baseline="0" noProof="0" dirty="0" smtClean="0"/>
              <a:t> Calls, </a:t>
            </a:r>
            <a:r>
              <a:rPr lang="en-US" baseline="0" noProof="0" dirty="0" err="1" smtClean="0"/>
              <a:t>Transfered</a:t>
            </a:r>
            <a:r>
              <a:rPr lang="en-US" baseline="0" noProof="0" dirty="0" smtClean="0"/>
              <a:t> Bytes, …</a:t>
            </a:r>
          </a:p>
          <a:p>
            <a:r>
              <a:rPr lang="en-US" baseline="0" noProof="0" dirty="0" smtClean="0"/>
              <a:t>In Build 18 we can see a nice correlation of Exceptions to the failed functional test. We can assume that one of these exceptions caused the problem. For a developer it would be very helpful to get exception information which helps to quickly identify the root cause of the problem and solve it faster.</a:t>
            </a:r>
          </a:p>
          <a:p>
            <a:r>
              <a:rPr lang="en-US" baseline="0" noProof="0" dirty="0" smtClean="0"/>
              <a:t>In Build 19 the Testing Framework indicates ALL GREEN. When we look behind the scenes we see that we have a big jump in SQL Statements as well as CPU Usage. What just happened? The Developer fixed the functional problem but introduced an architectural regression. This needs to be looked into – otherwise this change will have negative impact on the application once tested under load</a:t>
            </a:r>
          </a:p>
          <a:p>
            <a:endParaRPr lang="en-US" baseline="0" noProof="0" dirty="0" smtClean="0"/>
          </a:p>
          <a:p>
            <a:r>
              <a:rPr lang="en-US" baseline="0" noProof="0" dirty="0" smtClean="0"/>
              <a:t>In Build 20 all these problems are fixed. We are still meeting our functional goals and are back to acceptable number of SQL Statements, Exceptions, CPU Usage, …</a:t>
            </a:r>
            <a:endParaRPr lang="en-US" noProof="0" dirty="0" smtClean="0"/>
          </a:p>
        </p:txBody>
      </p:sp>
      <p:sp>
        <p:nvSpPr>
          <p:cNvPr id="4" name="Slide Number Placeholder 3"/>
          <p:cNvSpPr>
            <a:spLocks noGrp="1"/>
          </p:cNvSpPr>
          <p:nvPr>
            <p:ph type="sldNum" sz="quarter" idx="10"/>
          </p:nvPr>
        </p:nvSpPr>
        <p:spPr/>
        <p:txBody>
          <a:bodyPr/>
          <a:lstStyle/>
          <a:p>
            <a:fld id="{9D5511CC-18E3-4795-A3A6-F7E3ED77F526}" type="slidenum">
              <a:rPr lang="en-US" smtClean="0"/>
              <a:pPr/>
              <a:t>27</a:t>
            </a:fld>
            <a:endParaRPr lang="en-US"/>
          </a:p>
        </p:txBody>
      </p:sp>
    </p:spTree>
    <p:extLst>
      <p:ext uri="{BB962C8B-B14F-4D97-AF65-F5344CB8AC3E}">
        <p14:creationId xmlns:p14="http://schemas.microsoft.com/office/powerpoint/2010/main" val="27587503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3D56A7-B382-3F4B-B877-D40F0872C5F2}" type="slidenum">
              <a:rPr lang="en-US" smtClean="0"/>
              <a:t>29</a:t>
            </a:fld>
            <a:endParaRPr lang="en-US"/>
          </a:p>
        </p:txBody>
      </p:sp>
    </p:spTree>
    <p:extLst>
      <p:ext uri="{BB962C8B-B14F-4D97-AF65-F5344CB8AC3E}">
        <p14:creationId xmlns:p14="http://schemas.microsoft.com/office/powerpoint/2010/main" val="535242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DevOps does matter and helps organizations win.  If you are looking for support from management</a:t>
            </a:r>
            <a:r>
              <a:rPr lang="en-US" baseline="0" dirty="0" smtClean="0"/>
              <a:t> to support and foster a DevOps based culture,  these statistics should make help support your argument.  </a:t>
            </a:r>
            <a:endParaRPr lang="en-US" dirty="0"/>
          </a:p>
        </p:txBody>
      </p:sp>
      <p:sp>
        <p:nvSpPr>
          <p:cNvPr id="4" name="Slide Number Placeholder 3"/>
          <p:cNvSpPr>
            <a:spLocks noGrp="1"/>
          </p:cNvSpPr>
          <p:nvPr>
            <p:ph type="sldNum" sz="quarter" idx="10"/>
          </p:nvPr>
        </p:nvSpPr>
        <p:spPr/>
        <p:txBody>
          <a:bodyPr/>
          <a:lstStyle/>
          <a:p>
            <a:fld id="{F13D56A7-B382-3F4B-B877-D40F0872C5F2}" type="slidenum">
              <a:rPr lang="en-US" smtClean="0"/>
              <a:t>5</a:t>
            </a:fld>
            <a:endParaRPr lang="en-US"/>
          </a:p>
        </p:txBody>
      </p:sp>
    </p:spTree>
    <p:extLst>
      <p:ext uri="{BB962C8B-B14F-4D97-AF65-F5344CB8AC3E}">
        <p14:creationId xmlns:p14="http://schemas.microsoft.com/office/powerpoint/2010/main" val="2564577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PurePath</a:t>
            </a:r>
            <a:r>
              <a:rPr lang="en-US" baseline="0" dirty="0" smtClean="0"/>
              <a:t> compare screen showing the structural and timing differences for two different transactions of the same type.</a:t>
            </a:r>
            <a:endParaRPr lang="en-US" dirty="0"/>
          </a:p>
        </p:txBody>
      </p:sp>
      <p:sp>
        <p:nvSpPr>
          <p:cNvPr id="4" name="Slide Number Placeholder 3"/>
          <p:cNvSpPr>
            <a:spLocks noGrp="1"/>
          </p:cNvSpPr>
          <p:nvPr>
            <p:ph type="sldNum" sz="quarter" idx="10"/>
          </p:nvPr>
        </p:nvSpPr>
        <p:spPr/>
        <p:txBody>
          <a:bodyPr/>
          <a:lstStyle/>
          <a:p>
            <a:fld id="{F13D56A7-B382-3F4B-B877-D40F0872C5F2}" type="slidenum">
              <a:rPr lang="en-US" smtClean="0"/>
              <a:t>30</a:t>
            </a:fld>
            <a:endParaRPr lang="en-US"/>
          </a:p>
        </p:txBody>
      </p:sp>
    </p:spTree>
    <p:extLst>
      <p:ext uri="{BB962C8B-B14F-4D97-AF65-F5344CB8AC3E}">
        <p14:creationId xmlns:p14="http://schemas.microsoft.com/office/powerpoint/2010/main" val="14762170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Video: Coming Soon</a:t>
            </a:r>
            <a:r>
              <a:rPr lang="en-US" baseline="0" dirty="0" smtClean="0"/>
              <a:t> </a:t>
            </a:r>
            <a:endParaRPr lang="en-US" dirty="0"/>
          </a:p>
        </p:txBody>
      </p:sp>
      <p:sp>
        <p:nvSpPr>
          <p:cNvPr id="4" name="Slide Number Placeholder 3"/>
          <p:cNvSpPr>
            <a:spLocks noGrp="1"/>
          </p:cNvSpPr>
          <p:nvPr>
            <p:ph type="sldNum" sz="quarter" idx="10"/>
          </p:nvPr>
        </p:nvSpPr>
        <p:spPr/>
        <p:txBody>
          <a:bodyPr/>
          <a:lstStyle/>
          <a:p>
            <a:pPr>
              <a:defRPr/>
            </a:pPr>
            <a:fld id="{7986B956-CD16-7142-AA34-CD99E17C6772}" type="slidenum">
              <a:rPr lang="en-US" smtClean="0"/>
              <a:pPr>
                <a:defRPr/>
              </a:pPr>
              <a:t>31</a:t>
            </a:fld>
            <a:endParaRPr lang="en-US"/>
          </a:p>
        </p:txBody>
      </p:sp>
    </p:spTree>
    <p:extLst>
      <p:ext uri="{BB962C8B-B14F-4D97-AF65-F5344CB8AC3E}">
        <p14:creationId xmlns:p14="http://schemas.microsoft.com/office/powerpoint/2010/main" val="4267156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we demonstrated</a:t>
            </a:r>
            <a:r>
              <a:rPr lang="en-US" baseline="0" dirty="0" smtClean="0"/>
              <a:t> the value in production of an APM tool, the architects and developers that understood the potential impact, were all in and were behind my efforts to get into the lower environments.</a:t>
            </a:r>
            <a:endParaRPr lang="en-US" dirty="0"/>
          </a:p>
        </p:txBody>
      </p:sp>
      <p:sp>
        <p:nvSpPr>
          <p:cNvPr id="4" name="Slide Number Placeholder 3"/>
          <p:cNvSpPr>
            <a:spLocks noGrp="1"/>
          </p:cNvSpPr>
          <p:nvPr>
            <p:ph type="sldNum" sz="quarter" idx="10"/>
          </p:nvPr>
        </p:nvSpPr>
        <p:spPr/>
        <p:txBody>
          <a:bodyPr/>
          <a:lstStyle/>
          <a:p>
            <a:fld id="{F13D56A7-B382-3F4B-B877-D40F0872C5F2}" type="slidenum">
              <a:rPr lang="en-US" smtClean="0"/>
              <a:t>32</a:t>
            </a:fld>
            <a:endParaRPr lang="en-US"/>
          </a:p>
        </p:txBody>
      </p:sp>
    </p:spTree>
    <p:extLst>
      <p:ext uri="{BB962C8B-B14F-4D97-AF65-F5344CB8AC3E}">
        <p14:creationId xmlns:p14="http://schemas.microsoft.com/office/powerpoint/2010/main" val="17541296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itchFamily="34" charset="0"/>
              <a:buChar char="•"/>
              <a:defRPr/>
            </a:pPr>
            <a:endParaRPr lang="en-US" sz="1200" dirty="0" smtClean="0">
              <a:solidFill>
                <a:srgbClr val="676767"/>
              </a:solidFill>
            </a:endParaRPr>
          </a:p>
          <a:p>
            <a:pPr>
              <a:defRPr/>
            </a:pPr>
            <a:r>
              <a:rPr lang="en-US" sz="1200" dirty="0" smtClean="0">
                <a:solidFill>
                  <a:srgbClr val="676767"/>
                </a:solidFill>
              </a:rPr>
              <a:t>KEY</a:t>
            </a:r>
            <a:r>
              <a:rPr lang="en-US" sz="1200" baseline="0" dirty="0" smtClean="0">
                <a:solidFill>
                  <a:srgbClr val="676767"/>
                </a:solidFill>
              </a:rPr>
              <a:t> POINTS</a:t>
            </a:r>
            <a:endParaRPr lang="en-US" sz="1200" dirty="0" smtClean="0">
              <a:solidFill>
                <a:srgbClr val="676767"/>
              </a:solidFill>
            </a:endParaRPr>
          </a:p>
          <a:p>
            <a:pPr marL="285750" indent="-285750">
              <a:buFont typeface="Arial" pitchFamily="34" charset="0"/>
              <a:buChar char="•"/>
              <a:defRPr/>
            </a:pPr>
            <a:r>
              <a:rPr lang="en-US" sz="1200" dirty="0" smtClean="0">
                <a:solidFill>
                  <a:srgbClr val="676767"/>
                </a:solidFill>
              </a:rPr>
              <a:t>Rome</a:t>
            </a:r>
            <a:r>
              <a:rPr lang="en-US" sz="1200" baseline="0" dirty="0" smtClean="0">
                <a:solidFill>
                  <a:srgbClr val="676767"/>
                </a:solidFill>
              </a:rPr>
              <a:t> was not built in a day and neither is a successful Performance Practice</a:t>
            </a:r>
          </a:p>
          <a:p>
            <a:pPr marL="285750" indent="-285750">
              <a:buFont typeface="Arial" pitchFamily="34" charset="0"/>
              <a:buChar char="•"/>
              <a:defRPr/>
            </a:pPr>
            <a:r>
              <a:rPr lang="en-US" sz="1200" baseline="0" dirty="0" smtClean="0">
                <a:solidFill>
                  <a:srgbClr val="676767"/>
                </a:solidFill>
              </a:rPr>
              <a:t>Objectively evaluate your developers based on the quality and performance of their code. </a:t>
            </a:r>
            <a:endParaRPr lang="en-US" sz="1200" dirty="0" smtClean="0">
              <a:solidFill>
                <a:srgbClr val="676767"/>
              </a:solidFill>
            </a:endParaRPr>
          </a:p>
          <a:p>
            <a:pPr marL="285750" indent="-285750">
              <a:buFont typeface="Arial" pitchFamily="34" charset="0"/>
              <a:buChar char="•"/>
              <a:defRPr/>
            </a:pPr>
            <a:r>
              <a:rPr lang="en-US" sz="1200" dirty="0" smtClean="0">
                <a:solidFill>
                  <a:srgbClr val="676767"/>
                </a:solidFill>
              </a:rPr>
              <a:t>Executive sponsorship is crucial in implementing a successful practice </a:t>
            </a:r>
            <a:r>
              <a:rPr lang="en-US" sz="1200" baseline="0" dirty="0" smtClean="0">
                <a:solidFill>
                  <a:srgbClr val="676767"/>
                </a:solidFill>
              </a:rPr>
              <a:t>  </a:t>
            </a:r>
            <a:endParaRPr lang="en-US" sz="1200" dirty="0" smtClean="0">
              <a:solidFill>
                <a:srgbClr val="676767"/>
              </a:solidFill>
            </a:endParaRPr>
          </a:p>
          <a:p>
            <a:pPr marL="285750" indent="-285750">
              <a:buFont typeface="Arial" pitchFamily="34" charset="0"/>
              <a:buChar char="•"/>
              <a:defRPr/>
            </a:pPr>
            <a:r>
              <a:rPr lang="en-US" sz="1200" dirty="0" smtClean="0">
                <a:solidFill>
                  <a:srgbClr val="676767"/>
                </a:solidFill>
              </a:rPr>
              <a:t>Do not be afraid to fail and get it wrong.  What works for one team may not work for another</a:t>
            </a:r>
          </a:p>
          <a:p>
            <a:pPr marL="285750" indent="-285750">
              <a:buFont typeface="Arial" pitchFamily="34" charset="0"/>
              <a:buChar char="•"/>
              <a:defRPr/>
            </a:pPr>
            <a:r>
              <a:rPr lang="en-US" sz="1200" dirty="0" smtClean="0">
                <a:solidFill>
                  <a:srgbClr val="676767"/>
                </a:solidFill>
              </a:rPr>
              <a:t>Publish</a:t>
            </a:r>
            <a:r>
              <a:rPr lang="en-US" sz="1200" baseline="0" dirty="0" smtClean="0">
                <a:solidFill>
                  <a:srgbClr val="676767"/>
                </a:solidFill>
              </a:rPr>
              <a:t> your successes to as wide an audience as possible.  </a:t>
            </a:r>
            <a:endParaRPr lang="en-US" sz="1200" dirty="0" smtClean="0">
              <a:solidFill>
                <a:srgbClr val="676767"/>
              </a:solidFill>
            </a:endParaRPr>
          </a:p>
          <a:p>
            <a:pPr marL="285750" indent="-285750">
              <a:buFont typeface="Arial" pitchFamily="34" charset="0"/>
              <a:buChar char="•"/>
              <a:defRPr/>
            </a:pPr>
            <a:r>
              <a:rPr lang="en-US" sz="1200" dirty="0" smtClean="0">
                <a:solidFill>
                  <a:srgbClr val="676767"/>
                </a:solidFill>
              </a:rPr>
              <a:t>Talent trumps knowledge.</a:t>
            </a:r>
            <a:r>
              <a:rPr lang="en-US" sz="1200" baseline="0" dirty="0" smtClean="0">
                <a:solidFill>
                  <a:srgbClr val="676767"/>
                </a:solidFill>
              </a:rPr>
              <a:t>  Get people on board that are not familiar with the applications they are tasked to manage.  No preconceived ideas.  Question everything. </a:t>
            </a:r>
            <a:endParaRPr lang="en-US" sz="1200" dirty="0" smtClean="0">
              <a:solidFill>
                <a:srgbClr val="676767"/>
              </a:solidFill>
            </a:endParaRPr>
          </a:p>
          <a:p>
            <a:endParaRPr lang="en-US" dirty="0"/>
          </a:p>
        </p:txBody>
      </p:sp>
      <p:sp>
        <p:nvSpPr>
          <p:cNvPr id="4" name="Slide Number Placeholder 3"/>
          <p:cNvSpPr>
            <a:spLocks noGrp="1"/>
          </p:cNvSpPr>
          <p:nvPr>
            <p:ph type="sldNum" sz="quarter" idx="10"/>
          </p:nvPr>
        </p:nvSpPr>
        <p:spPr/>
        <p:txBody>
          <a:bodyPr/>
          <a:lstStyle/>
          <a:p>
            <a:fld id="{9D5511CC-18E3-4795-A3A6-F7E3ED77F526}" type="slidenum">
              <a:rPr lang="en-US" smtClean="0"/>
              <a:pPr/>
              <a:t>34</a:t>
            </a:fld>
            <a:endParaRPr lang="en-US" dirty="0"/>
          </a:p>
        </p:txBody>
      </p:sp>
    </p:spTree>
    <p:extLst>
      <p:ext uri="{BB962C8B-B14F-4D97-AF65-F5344CB8AC3E}">
        <p14:creationId xmlns:p14="http://schemas.microsoft.com/office/powerpoint/2010/main" val="16249467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3D56A7-B382-3F4B-B877-D40F0872C5F2}" type="slidenum">
              <a:rPr lang="en-US" smtClean="0"/>
              <a:t>36</a:t>
            </a:fld>
            <a:endParaRPr lang="en-US"/>
          </a:p>
        </p:txBody>
      </p:sp>
    </p:spTree>
    <p:extLst>
      <p:ext uri="{BB962C8B-B14F-4D97-AF65-F5344CB8AC3E}">
        <p14:creationId xmlns:p14="http://schemas.microsoft.com/office/powerpoint/2010/main" val="3267927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3D56A7-B382-3F4B-B877-D40F0872C5F2}" type="slidenum">
              <a:rPr lang="en-US" smtClean="0"/>
              <a:t>7</a:t>
            </a:fld>
            <a:endParaRPr lang="en-US"/>
          </a:p>
        </p:txBody>
      </p:sp>
    </p:spTree>
    <p:extLst>
      <p:ext uri="{BB962C8B-B14F-4D97-AF65-F5344CB8AC3E}">
        <p14:creationId xmlns:p14="http://schemas.microsoft.com/office/powerpoint/2010/main" val="815071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need to break down the IT silos to foster communication and collaboration across IT.  Communication and collaboration</a:t>
            </a:r>
            <a:r>
              <a:rPr lang="en-US" baseline="0" dirty="0" smtClean="0"/>
              <a:t> is the key to adoption.</a:t>
            </a:r>
            <a:endParaRPr lang="en-US" dirty="0"/>
          </a:p>
        </p:txBody>
      </p:sp>
      <p:sp>
        <p:nvSpPr>
          <p:cNvPr id="4" name="Slide Number Placeholder 3"/>
          <p:cNvSpPr>
            <a:spLocks noGrp="1"/>
          </p:cNvSpPr>
          <p:nvPr>
            <p:ph type="sldNum" sz="quarter" idx="10"/>
          </p:nvPr>
        </p:nvSpPr>
        <p:spPr/>
        <p:txBody>
          <a:bodyPr/>
          <a:lstStyle/>
          <a:p>
            <a:fld id="{F13D56A7-B382-3F4B-B877-D40F0872C5F2}" type="slidenum">
              <a:rPr lang="en-US" smtClean="0"/>
              <a:t>8</a:t>
            </a:fld>
            <a:endParaRPr lang="en-US"/>
          </a:p>
        </p:txBody>
      </p:sp>
    </p:spTree>
    <p:extLst>
      <p:ext uri="{BB962C8B-B14F-4D97-AF65-F5344CB8AC3E}">
        <p14:creationId xmlns:p14="http://schemas.microsoft.com/office/powerpoint/2010/main" val="3537391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b="1" dirty="0" smtClean="0">
              <a:effectLst/>
            </a:endParaRPr>
          </a:p>
          <a:p>
            <a:r>
              <a:rPr lang="en-US" b="0" dirty="0" smtClean="0">
                <a:effectLst/>
              </a:rPr>
              <a:t>CAMS is taken</a:t>
            </a:r>
            <a:r>
              <a:rPr lang="en-US" b="0" baseline="0" dirty="0" smtClean="0">
                <a:effectLst/>
              </a:rPr>
              <a:t> from </a:t>
            </a:r>
            <a:r>
              <a:rPr lang="en-US" b="0" baseline="0" dirty="0" err="1" smtClean="0">
                <a:effectLst/>
              </a:rPr>
              <a:t>OpsCode</a:t>
            </a:r>
            <a:r>
              <a:rPr lang="en-US" b="0" baseline="0" dirty="0" smtClean="0">
                <a:effectLst/>
              </a:rPr>
              <a:t> (Creators of Chef) Blog: http://www.opscode.com/blog/2010/07/16/what-devops-means-to-me/ </a:t>
            </a:r>
          </a:p>
          <a:p>
            <a:endParaRPr lang="en-US" b="0"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effectLst/>
              </a:rPr>
              <a:t>Culture</a:t>
            </a:r>
            <a:r>
              <a:rPr lang="en-US" dirty="0" smtClean="0">
                <a:effectLst/>
              </a:rPr>
              <a:t> People and process first.  If you don’t have culture, all automation attempts will be fruitless. </a:t>
            </a:r>
            <a:r>
              <a:rPr lang="en-US" baseline="0" dirty="0" smtClean="0"/>
              <a:t>PERFORMANCE is a key requirement for everything that is done throughout the delivery chain. A lot of the problems that lead to a War Room scenario are problems that could be found earlier if there would be a focus on Performance and Quality throughout the organization. </a:t>
            </a:r>
            <a:r>
              <a:rPr lang="en-US" dirty="0" smtClean="0"/>
              <a:t>The change that is required is already well understood in the DevOps movement</a:t>
            </a:r>
            <a:r>
              <a:rPr lang="en-US" baseline="0" dirty="0" smtClean="0"/>
              <a:t> that’s been going on for years – BUT – it is important to add Performance as Key Requirement to Culture, Automation, Measurement and Sharing.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endParaRPr lang="en-US"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effectLst/>
              </a:rPr>
              <a:t>Automation</a:t>
            </a:r>
            <a:r>
              <a:rPr lang="en-US" dirty="0" smtClean="0">
                <a:effectLst/>
              </a:rPr>
              <a:t> This is one of the places you start once you understand your culture.  At this point, the tools can start to stitch together an automation fabric for </a:t>
            </a:r>
            <a:r>
              <a:rPr lang="en-US" dirty="0" err="1" smtClean="0">
                <a:effectLst/>
              </a:rPr>
              <a:t>Devops</a:t>
            </a:r>
            <a:r>
              <a:rPr lang="en-US" dirty="0" smtClean="0">
                <a:effectLst/>
              </a:rPr>
              <a:t>.  Tools for release management, provisioning, configuration management, systems integration, monitoring and control, and orchestration become important pieces in building a </a:t>
            </a:r>
            <a:r>
              <a:rPr lang="en-US" dirty="0" err="1" smtClean="0">
                <a:effectLst/>
              </a:rPr>
              <a:t>Devops</a:t>
            </a:r>
            <a:r>
              <a:rPr lang="en-US" dirty="0" smtClean="0">
                <a:effectLst/>
              </a:rPr>
              <a:t> fabric. </a:t>
            </a:r>
            <a:r>
              <a:rPr lang="en-US" dirty="0" smtClean="0"/>
              <a:t>: Automation is Key for DevOps and Agile Development. What needs to change is that performance and architectural problems are automatically detected in the development and delivery</a:t>
            </a:r>
            <a:r>
              <a:rPr lang="en-US" baseline="0" dirty="0" smtClean="0"/>
              <a:t> process. This can be achieved by focusing automated testing for exactly these problems – whether it is in C/I or in the “traditional” test area</a:t>
            </a:r>
          </a:p>
          <a:p>
            <a:endParaRPr lang="en-US"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effectLst/>
              </a:rPr>
              <a:t>Measurement</a:t>
            </a:r>
            <a:r>
              <a:rPr lang="en-US" dirty="0" smtClean="0">
                <a:effectLst/>
              </a:rPr>
              <a:t> If you can’t measure, you can’t improve.  A successful </a:t>
            </a:r>
            <a:r>
              <a:rPr lang="en-US" dirty="0" err="1" smtClean="0">
                <a:effectLst/>
              </a:rPr>
              <a:t>Devops</a:t>
            </a:r>
            <a:r>
              <a:rPr lang="en-US" dirty="0" smtClean="0">
                <a:effectLst/>
              </a:rPr>
              <a:t> implementation will measure everything it can as often as it can… performance metrics, process metrics, and even people metrics</a:t>
            </a:r>
            <a:r>
              <a:rPr lang="en-US" baseline="0" dirty="0" smtClean="0">
                <a:effectLst/>
              </a:rPr>
              <a:t> to be able to do things like quantify the quality and performance of a developers code over the course of the past year to use in performance reviews or simply to use as a learning tool. </a:t>
            </a:r>
            <a:r>
              <a:rPr lang="en-US" baseline="0" dirty="0" smtClean="0"/>
              <a:t>We can only measure success if we have Key Performance Indicators for each team, </a:t>
            </a:r>
            <a:r>
              <a:rPr lang="en-US" baseline="0" dirty="0" err="1" smtClean="0"/>
              <a:t>e.g</a:t>
            </a:r>
            <a:r>
              <a:rPr lang="en-US" baseline="0" dirty="0" smtClean="0"/>
              <a:t>: Test Coverage %, Number of Tests Executed, Throughput, Response Time, Number of Deployments, … - an additional focus must be on measures that allow us to track performance and architectural issues, </a:t>
            </a:r>
            <a:r>
              <a:rPr lang="en-US" baseline="0" dirty="0" err="1" smtClean="0"/>
              <a:t>e.g</a:t>
            </a:r>
            <a:r>
              <a:rPr lang="en-US" baseline="0" dirty="0" smtClean="0"/>
              <a:t>: # SQL Statements, # Errors, # Exceptions, etc... This allows us to identify and prevent any performance regressions as soon as they get introduced</a:t>
            </a:r>
          </a:p>
          <a:p>
            <a:endParaRPr lang="en-US" dirty="0" smtClean="0">
              <a:effectLst/>
            </a:endParaRPr>
          </a:p>
          <a:p>
            <a:r>
              <a:rPr lang="en-US" b="1" dirty="0" smtClean="0">
                <a:effectLst/>
              </a:rPr>
              <a:t>Sharing</a:t>
            </a:r>
            <a:r>
              <a:rPr lang="en-US" dirty="0" smtClean="0">
                <a:effectLst/>
              </a:rPr>
              <a:t> </a:t>
            </a:r>
            <a:r>
              <a:rPr lang="en-US" dirty="0" err="1" smtClean="0">
                <a:effectLst/>
              </a:rPr>
              <a:t>Sharing</a:t>
            </a:r>
            <a:r>
              <a:rPr lang="en-US" dirty="0" smtClean="0">
                <a:effectLst/>
              </a:rPr>
              <a:t> is the loopback in the CAMS cycle.  Creating a culture where people share ideas and problems is critical.  </a:t>
            </a:r>
            <a:r>
              <a:rPr lang="en-US" dirty="0" smtClean="0">
                <a:solidFill>
                  <a:schemeClr val="tx1"/>
                </a:solidFill>
                <a:effectLst/>
              </a:rPr>
              <a:t>Jody </a:t>
            </a:r>
            <a:r>
              <a:rPr lang="en-US" dirty="0" err="1" smtClean="0">
                <a:solidFill>
                  <a:schemeClr val="tx1"/>
                </a:solidFill>
                <a:effectLst/>
              </a:rPr>
              <a:t>Mulleky</a:t>
            </a:r>
            <a:r>
              <a:rPr lang="en-US" baseline="0" dirty="0" smtClean="0">
                <a:solidFill>
                  <a:schemeClr val="tx1"/>
                </a:solidFill>
                <a:effectLst/>
              </a:rPr>
              <a:t> </a:t>
            </a:r>
            <a:r>
              <a:rPr lang="en-US" dirty="0" smtClean="0">
                <a:effectLst/>
              </a:rPr>
              <a:t>the CIO at </a:t>
            </a:r>
            <a:r>
              <a:rPr lang="en-US" dirty="0" err="1" smtClean="0">
                <a:effectLst/>
              </a:rPr>
              <a:t>Shopzilla</a:t>
            </a:r>
            <a:r>
              <a:rPr lang="en-US" dirty="0" smtClean="0">
                <a:effectLst/>
              </a:rPr>
              <a:t>, said</a:t>
            </a:r>
            <a:r>
              <a:rPr lang="en-US" baseline="0" dirty="0" smtClean="0">
                <a:effectLst/>
              </a:rPr>
              <a:t> </a:t>
            </a:r>
            <a:r>
              <a:rPr lang="en-US" dirty="0" smtClean="0">
                <a:effectLst/>
              </a:rPr>
              <a:t>that they get in the war room the developers and operations teams describe the problem as the enemy, not each other.  Another interesting motivation in the </a:t>
            </a:r>
            <a:r>
              <a:rPr lang="en-US" dirty="0" err="1" smtClean="0">
                <a:effectLst/>
              </a:rPr>
              <a:t>Devops</a:t>
            </a:r>
            <a:r>
              <a:rPr lang="en-US" dirty="0" smtClean="0">
                <a:effectLst/>
              </a:rPr>
              <a:t> movement is the way sharing </a:t>
            </a:r>
            <a:r>
              <a:rPr lang="en-US" dirty="0" err="1" smtClean="0">
                <a:effectLst/>
              </a:rPr>
              <a:t>Devops</a:t>
            </a:r>
            <a:r>
              <a:rPr lang="en-US" dirty="0" smtClean="0">
                <a:effectLst/>
              </a:rPr>
              <a:t> success stories helps others.   First, it attracts talent, and second, there is a belief that by exposing ideas you can create a great open feedback that in the end helps them improve</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9D5511CC-18E3-4795-A3A6-F7E3ED77F526}" type="slidenum">
              <a:rPr lang="en-US" smtClean="0"/>
              <a:pPr/>
              <a:t>9</a:t>
            </a:fld>
            <a:endParaRPr lang="en-US"/>
          </a:p>
        </p:txBody>
      </p:sp>
    </p:spTree>
    <p:extLst>
      <p:ext uri="{BB962C8B-B14F-4D97-AF65-F5344CB8AC3E}">
        <p14:creationId xmlns:p14="http://schemas.microsoft.com/office/powerpoint/2010/main" val="2992958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Systems Thinking.  Performance of the entire system.</a:t>
            </a:r>
          </a:p>
          <a:p>
            <a:endParaRPr lang="en-US" dirty="0" smtClean="0"/>
          </a:p>
          <a:p>
            <a:r>
              <a:rPr lang="en-US" sz="1200" b="0" i="0" kern="1200" dirty="0" smtClean="0">
                <a:solidFill>
                  <a:schemeClr val="tx1"/>
                </a:solidFill>
                <a:effectLst/>
                <a:latin typeface="+mn-lt"/>
                <a:ea typeface="+mn-ea"/>
                <a:cs typeface="+mn-cs"/>
              </a:rPr>
              <a:t>The outcomes of putting the First Way into practice include never passing a known defect to downstream work centers, never allowing local optimization to create global degradation, always seeking to increase flow, and always seeking to achieve profound understanding of the system (as per Deming).</a:t>
            </a:r>
            <a:endParaRPr lang="en-US" dirty="0"/>
          </a:p>
        </p:txBody>
      </p:sp>
      <p:sp>
        <p:nvSpPr>
          <p:cNvPr id="4" name="Slide Number Placeholder 3"/>
          <p:cNvSpPr>
            <a:spLocks noGrp="1"/>
          </p:cNvSpPr>
          <p:nvPr>
            <p:ph type="sldNum" sz="quarter" idx="10"/>
          </p:nvPr>
        </p:nvSpPr>
        <p:spPr/>
        <p:txBody>
          <a:bodyPr/>
          <a:lstStyle/>
          <a:p>
            <a:fld id="{F13D56A7-B382-3F4B-B877-D40F0872C5F2}" type="slidenum">
              <a:rPr lang="en-US" smtClean="0"/>
              <a:t>12</a:t>
            </a:fld>
            <a:endParaRPr lang="en-US"/>
          </a:p>
        </p:txBody>
      </p:sp>
    </p:spTree>
    <p:extLst>
      <p:ext uri="{BB962C8B-B14F-4D97-AF65-F5344CB8AC3E}">
        <p14:creationId xmlns:p14="http://schemas.microsoft.com/office/powerpoint/2010/main" val="154084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Faster detection and recovery.  Shorten and amplify feedback loops </a:t>
            </a:r>
            <a:r>
              <a:rPr lang="en-US" sz="1200" b="0" i="0" kern="1200" dirty="0" smtClean="0">
                <a:solidFill>
                  <a:schemeClr val="tx1"/>
                </a:solidFill>
                <a:effectLst/>
                <a:latin typeface="+mn-lt"/>
                <a:ea typeface="+mn-ea"/>
                <a:cs typeface="+mn-cs"/>
              </a:rPr>
              <a:t>so necessary corrections can be continually made.</a:t>
            </a:r>
            <a:r>
              <a:rPr lang="en-US" dirty="0" smtClean="0"/>
              <a:t>.</a:t>
            </a:r>
            <a:endParaRPr lang="en-US" dirty="0"/>
          </a:p>
        </p:txBody>
      </p:sp>
      <p:sp>
        <p:nvSpPr>
          <p:cNvPr id="4" name="Slide Number Placeholder 3"/>
          <p:cNvSpPr>
            <a:spLocks noGrp="1"/>
          </p:cNvSpPr>
          <p:nvPr>
            <p:ph type="sldNum" sz="quarter" idx="10"/>
          </p:nvPr>
        </p:nvSpPr>
        <p:spPr/>
        <p:txBody>
          <a:bodyPr/>
          <a:lstStyle/>
          <a:p>
            <a:fld id="{F13D56A7-B382-3F4B-B877-D40F0872C5F2}" type="slidenum">
              <a:rPr lang="en-US" smtClean="0"/>
              <a:t>13</a:t>
            </a:fld>
            <a:endParaRPr lang="en-US"/>
          </a:p>
        </p:txBody>
      </p:sp>
    </p:spTree>
    <p:extLst>
      <p:ext uri="{BB962C8B-B14F-4D97-AF65-F5344CB8AC3E}">
        <p14:creationId xmlns:p14="http://schemas.microsoft.com/office/powerpoint/2010/main" val="1718934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Leader in the DevOps</a:t>
            </a:r>
            <a:r>
              <a:rPr lang="en-US" baseline="0" dirty="0" smtClean="0"/>
              <a:t> space.  Why would they write 75m cases let alone run them.  “It is only through automated testing that we can transform fear into boredom.”  They do this because there is a safety net supporting the developers.  They need to not be afraid to fail.  Empower the person doing the change to decide what to change, how to change, and when to change it.</a:t>
            </a:r>
            <a:endParaRPr lang="en-US" dirty="0"/>
          </a:p>
        </p:txBody>
      </p:sp>
      <p:sp>
        <p:nvSpPr>
          <p:cNvPr id="4" name="Slide Number Placeholder 3"/>
          <p:cNvSpPr>
            <a:spLocks noGrp="1"/>
          </p:cNvSpPr>
          <p:nvPr>
            <p:ph type="sldNum" sz="quarter" idx="10"/>
          </p:nvPr>
        </p:nvSpPr>
        <p:spPr/>
        <p:txBody>
          <a:bodyPr/>
          <a:lstStyle/>
          <a:p>
            <a:fld id="{F13D56A7-B382-3F4B-B877-D40F0872C5F2}" type="slidenum">
              <a:rPr lang="en-US" smtClean="0"/>
              <a:t>14</a:t>
            </a:fld>
            <a:endParaRPr lang="en-US"/>
          </a:p>
        </p:txBody>
      </p:sp>
    </p:spTree>
    <p:extLst>
      <p:ext uri="{BB962C8B-B14F-4D97-AF65-F5344CB8AC3E}">
        <p14:creationId xmlns:p14="http://schemas.microsoft.com/office/powerpoint/2010/main" val="379808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smtClean="0">
                <a:solidFill>
                  <a:schemeClr val="tx1"/>
                </a:solidFill>
                <a:effectLst/>
                <a:latin typeface="+mn-lt"/>
                <a:ea typeface="+mn-ea"/>
                <a:cs typeface="+mn-cs"/>
              </a:rPr>
              <a:t>The Third Way</a:t>
            </a:r>
            <a:r>
              <a:rPr lang="en-US" sz="1200" b="0" i="0" kern="1200" dirty="0" smtClean="0">
                <a:solidFill>
                  <a:schemeClr val="tx1"/>
                </a:solidFill>
                <a:effectLst/>
                <a:latin typeface="+mn-lt"/>
                <a:ea typeface="+mn-ea"/>
                <a:cs typeface="+mn-cs"/>
              </a:rPr>
              <a:t> is about creating a culture that fosters two things: continual experimentation, taking risks and learning from failure; and understanding that repetition and practice is the prerequisite to mastery.</a:t>
            </a:r>
          </a:p>
          <a:p>
            <a:pPr fontAlgn="base"/>
            <a:r>
              <a:rPr lang="en-US" sz="1200" b="0" i="0" kern="1200" dirty="0" smtClean="0">
                <a:solidFill>
                  <a:schemeClr val="tx1"/>
                </a:solidFill>
                <a:effectLst/>
                <a:latin typeface="+mn-lt"/>
                <a:ea typeface="+mn-ea"/>
                <a:cs typeface="+mn-cs"/>
              </a:rPr>
              <a:t>We need both of these equally. Experimentation and taking risks are what ensures that we keep pushing to improve, even if it means going deeper into the danger zone than we’ve ever gone. And we need mastery of the skills that can help us retreat out of the danger zone when we’ve gone too far.</a:t>
            </a:r>
          </a:p>
          <a:p>
            <a:pPr fontAlgn="base"/>
            <a:r>
              <a:rPr lang="en-US" sz="1200" b="0" i="0" kern="1200" dirty="0" smtClean="0">
                <a:solidFill>
                  <a:schemeClr val="tx1"/>
                </a:solidFill>
                <a:effectLst/>
                <a:latin typeface="+mn-lt"/>
                <a:ea typeface="+mn-ea"/>
                <a:cs typeface="+mn-cs"/>
              </a:rPr>
              <a:t>The outcomes of the Third Way include allocating time for the improvement of daily work, creating rituals that reward the team for taking risks, and introducing faults into the system to increase resilience.</a:t>
            </a:r>
          </a:p>
          <a:p>
            <a:r>
              <a:rPr lang="en-US" dirty="0" smtClean="0"/>
              <a:t>Test Automation is the safety blanket.</a:t>
            </a:r>
            <a:endParaRPr lang="en-US" dirty="0"/>
          </a:p>
        </p:txBody>
      </p:sp>
      <p:sp>
        <p:nvSpPr>
          <p:cNvPr id="4" name="Slide Number Placeholder 3"/>
          <p:cNvSpPr>
            <a:spLocks noGrp="1"/>
          </p:cNvSpPr>
          <p:nvPr>
            <p:ph type="sldNum" sz="quarter" idx="10"/>
          </p:nvPr>
        </p:nvSpPr>
        <p:spPr/>
        <p:txBody>
          <a:bodyPr/>
          <a:lstStyle/>
          <a:p>
            <a:fld id="{F13D56A7-B382-3F4B-B877-D40F0872C5F2}" type="slidenum">
              <a:rPr lang="en-US" smtClean="0"/>
              <a:t>15</a:t>
            </a:fld>
            <a:endParaRPr lang="en-US"/>
          </a:p>
        </p:txBody>
      </p:sp>
    </p:spTree>
    <p:extLst>
      <p:ext uri="{BB962C8B-B14F-4D97-AF65-F5344CB8AC3E}">
        <p14:creationId xmlns:p14="http://schemas.microsoft.com/office/powerpoint/2010/main" val="74661275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9.jpeg"/><Relationship Id="rId7" Type="http://schemas.openxmlformats.org/officeDocument/2006/relationships/image" Target="../media/image11.jpeg"/><Relationship Id="rId2" Type="http://schemas.openxmlformats.org/officeDocument/2006/relationships/image" Target="../media/image8.png"/><Relationship Id="rId1" Type="http://schemas.openxmlformats.org/officeDocument/2006/relationships/slideMaster" Target="../slideMasters/slideMaster1.xml"/><Relationship Id="rId6" Type="http://schemas.microsoft.com/office/2007/relationships/hdphoto" Target="../media/hdphoto3.wdp"/><Relationship Id="rId11" Type="http://schemas.openxmlformats.org/officeDocument/2006/relationships/image" Target="../media/image6.emf"/><Relationship Id="rId5" Type="http://schemas.openxmlformats.org/officeDocument/2006/relationships/image" Target="../media/image10.jpe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12.jpe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Generic">
    <p:spTree>
      <p:nvGrpSpPr>
        <p:cNvPr id="1" name=""/>
        <p:cNvGrpSpPr/>
        <p:nvPr/>
      </p:nvGrpSpPr>
      <p:grpSpPr>
        <a:xfrm>
          <a:off x="0" y="0"/>
          <a:ext cx="0" cy="0"/>
          <a:chOff x="0" y="0"/>
          <a:chExt cx="0" cy="0"/>
        </a:xfrm>
      </p:grpSpPr>
      <p:pic>
        <p:nvPicPr>
          <p:cNvPr id="18" name="Picture 17" descr="CoverImage01_NOC_Optimized.jpg"/>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bright="-50000" contrast="-30000"/>
                    </a14:imgEffect>
                  </a14:imgLayer>
                </a14:imgProps>
              </a:ext>
              <a:ext uri="{28A0092B-C50C-407E-A947-70E740481C1C}">
                <a14:useLocalDpi xmlns:a14="http://schemas.microsoft.com/office/drawing/2010/main"/>
              </a:ext>
            </a:extLst>
          </a:blip>
          <a:srcRect/>
          <a:stretch/>
        </p:blipFill>
        <p:spPr>
          <a:xfrm>
            <a:off x="0" y="0"/>
            <a:ext cx="9144000" cy="4852469"/>
          </a:xfrm>
          <a:prstGeom prst="rect">
            <a:avLst/>
          </a:prstGeom>
        </p:spPr>
      </p:pic>
      <p:sp>
        <p:nvSpPr>
          <p:cNvPr id="9" name="Rectangle 8"/>
          <p:cNvSpPr/>
          <p:nvPr userDrawn="1"/>
        </p:nvSpPr>
        <p:spPr bwMode="auto">
          <a:xfrm>
            <a:off x="0" y="0"/>
            <a:ext cx="9144000" cy="4206662"/>
          </a:xfrm>
          <a:prstGeom prst="rect">
            <a:avLst/>
          </a:prstGeom>
          <a:solidFill>
            <a:schemeClr val="tx1">
              <a:alpha val="36000"/>
            </a:schemeClr>
          </a:solidFill>
          <a:ln w="9525">
            <a:noFill/>
            <a:miter lim="800000"/>
            <a:headEnd/>
            <a:tailEnd/>
          </a:ln>
          <a:effectLst/>
        </p:spPr>
        <p:txBody>
          <a:bodyPr wrap="none" rtlCol="0" anchor="ctr"/>
          <a:lstStyle/>
          <a:p>
            <a:pPr algn="ctr" defTabSz="914400" fontAlgn="base">
              <a:spcBef>
                <a:spcPct val="0"/>
              </a:spcBef>
              <a:spcAft>
                <a:spcPct val="0"/>
              </a:spcAft>
            </a:pPr>
            <a:endParaRPr lang="en-US" sz="2400">
              <a:solidFill>
                <a:srgbClr val="312F31"/>
              </a:solidFill>
              <a:latin typeface="Arial" charset="0"/>
              <a:ea typeface="MS PGothic" charset="0"/>
              <a:cs typeface="MS PGothic" charset="0"/>
            </a:endParaRPr>
          </a:p>
        </p:txBody>
      </p:sp>
      <p:sp>
        <p:nvSpPr>
          <p:cNvPr id="29" name="Rectangle 28"/>
          <p:cNvSpPr/>
          <p:nvPr userDrawn="1"/>
        </p:nvSpPr>
        <p:spPr bwMode="auto">
          <a:xfrm>
            <a:off x="0" y="4192357"/>
            <a:ext cx="9144000" cy="666333"/>
          </a:xfrm>
          <a:prstGeom prst="rect">
            <a:avLst/>
          </a:prstGeom>
          <a:solidFill>
            <a:schemeClr val="accent3"/>
          </a:solidFill>
          <a:ln w="9525">
            <a:noFill/>
            <a:miter lim="800000"/>
            <a:headEnd/>
            <a:tailEnd/>
          </a:ln>
          <a:effectLst/>
        </p:spPr>
        <p:txBody>
          <a:bodyPr wrap="none" rtlCol="0" anchor="ctr"/>
          <a:lstStyle/>
          <a:p>
            <a:pPr algn="ctr" defTabSz="914400" fontAlgn="base">
              <a:spcBef>
                <a:spcPct val="0"/>
              </a:spcBef>
              <a:spcAft>
                <a:spcPct val="0"/>
              </a:spcAft>
            </a:pPr>
            <a:endParaRPr lang="en-US" sz="2400">
              <a:solidFill>
                <a:srgbClr val="312F31"/>
              </a:solidFill>
              <a:latin typeface="Arial" charset="0"/>
              <a:ea typeface="MS PGothic" charset="0"/>
              <a:cs typeface="MS PGothic" charset="0"/>
            </a:endParaRPr>
          </a:p>
        </p:txBody>
      </p:sp>
      <p:sp>
        <p:nvSpPr>
          <p:cNvPr id="23" name="Text Placeholder 22"/>
          <p:cNvSpPr>
            <a:spLocks noGrp="1"/>
          </p:cNvSpPr>
          <p:nvPr>
            <p:ph type="body" sz="quarter" idx="11" hasCustomPrompt="1"/>
          </p:nvPr>
        </p:nvSpPr>
        <p:spPr>
          <a:xfrm>
            <a:off x="358775" y="3042673"/>
            <a:ext cx="6689725" cy="752475"/>
          </a:xfrm>
          <a:prstGeom prst="rect">
            <a:avLst/>
          </a:prstGeom>
        </p:spPr>
        <p:txBody>
          <a:bodyPr vert="horz"/>
          <a:lstStyle>
            <a:lvl1pPr marL="0" indent="0">
              <a:buNone/>
              <a:defRPr sz="2000" b="0" i="0">
                <a:solidFill>
                  <a:srgbClr val="FFFFFF"/>
                </a:solidFill>
                <a:latin typeface="Interstate-Regular"/>
                <a:cs typeface="Interstate-Regular"/>
              </a:defRPr>
            </a:lvl1pPr>
          </a:lstStyle>
          <a:p>
            <a:pPr lvl="0"/>
            <a:r>
              <a:rPr lang="en-US" dirty="0" smtClean="0"/>
              <a:t>Click to edit subtitle</a:t>
            </a:r>
          </a:p>
        </p:txBody>
      </p:sp>
      <p:sp>
        <p:nvSpPr>
          <p:cNvPr id="27" name="Text Placeholder 26"/>
          <p:cNvSpPr>
            <a:spLocks noGrp="1"/>
          </p:cNvSpPr>
          <p:nvPr>
            <p:ph type="body" sz="quarter" idx="12" hasCustomPrompt="1"/>
          </p:nvPr>
        </p:nvSpPr>
        <p:spPr>
          <a:xfrm>
            <a:off x="358775" y="4280207"/>
            <a:ext cx="4759507" cy="492568"/>
          </a:xfrm>
          <a:prstGeom prst="rect">
            <a:avLst/>
          </a:prstGeom>
        </p:spPr>
        <p:txBody>
          <a:bodyPr vert="horz"/>
          <a:lstStyle>
            <a:lvl1pPr marL="0" indent="0">
              <a:lnSpc>
                <a:spcPct val="80000"/>
              </a:lnSpc>
              <a:buNone/>
              <a:defRPr sz="1800" b="0" i="0" baseline="0">
                <a:solidFill>
                  <a:srgbClr val="FFFFFF"/>
                </a:solidFill>
                <a:latin typeface="Open Sans"/>
                <a:cs typeface="Open Sans"/>
              </a:defRPr>
            </a:lvl1pPr>
          </a:lstStyle>
          <a:p>
            <a:pPr lvl="0"/>
            <a:r>
              <a:rPr lang="en-US" dirty="0" smtClean="0"/>
              <a:t>Click to edit date/name</a:t>
            </a:r>
          </a:p>
        </p:txBody>
      </p:sp>
      <p:sp>
        <p:nvSpPr>
          <p:cNvPr id="28" name="Title 1"/>
          <p:cNvSpPr>
            <a:spLocks noGrp="1"/>
          </p:cNvSpPr>
          <p:nvPr>
            <p:ph type="title" hasCustomPrompt="1"/>
          </p:nvPr>
        </p:nvSpPr>
        <p:spPr>
          <a:xfrm>
            <a:off x="358775" y="1003300"/>
            <a:ext cx="6689725" cy="1812925"/>
          </a:xfrm>
          <a:prstGeom prst="rect">
            <a:avLst/>
          </a:prstGeom>
        </p:spPr>
        <p:txBody>
          <a:bodyPr vert="horz" wrap="square" lIns="91440" tIns="45720" rIns="91440" bIns="45720" numCol="1" anchor="b" compatLnSpc="1">
            <a:prstTxWarp prst="textNoShape">
              <a:avLst/>
            </a:prstTxWarp>
          </a:bodyPr>
          <a:lstStyle>
            <a:lvl1pPr>
              <a:defRPr sz="4000" b="0" i="0" cap="none" baseline="0">
                <a:solidFill>
                  <a:schemeClr val="bg2"/>
                </a:solidFill>
                <a:latin typeface="Interstate-Bold"/>
                <a:cs typeface="Interstate-Bold"/>
              </a:defRPr>
            </a:lvl1pPr>
          </a:lstStyle>
          <a:p>
            <a:r>
              <a:rPr lang="en-US" dirty="0" smtClean="0"/>
              <a:t>Click to edit title</a:t>
            </a:r>
            <a:endParaRPr dirty="0"/>
          </a:p>
        </p:txBody>
      </p:sp>
      <p:pic>
        <p:nvPicPr>
          <p:cNvPr id="2" name="Picture 1" descr="Dynatrace_cover-logo.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956153" y="215900"/>
            <a:ext cx="959248" cy="829620"/>
          </a:xfrm>
          <a:prstGeom prst="rect">
            <a:avLst/>
          </a:prstGeom>
        </p:spPr>
      </p:pic>
      <p:sp>
        <p:nvSpPr>
          <p:cNvPr id="30" name="Rectangle 29"/>
          <p:cNvSpPr/>
          <p:nvPr userDrawn="1"/>
        </p:nvSpPr>
        <p:spPr bwMode="auto">
          <a:xfrm>
            <a:off x="0" y="4858389"/>
            <a:ext cx="9144000" cy="233751"/>
          </a:xfrm>
          <a:prstGeom prst="rect">
            <a:avLst/>
          </a:prstGeom>
          <a:solidFill>
            <a:schemeClr val="tx2"/>
          </a:solidFill>
          <a:ln w="9525">
            <a:noFill/>
            <a:miter lim="800000"/>
            <a:headEnd/>
            <a:tailEnd/>
          </a:ln>
          <a:effectLst/>
        </p:spPr>
        <p:txBody>
          <a:bodyPr wrap="none" rtlCol="0" anchor="ctr"/>
          <a:lstStyle/>
          <a:p>
            <a:pPr algn="ctr" defTabSz="914400" fontAlgn="base">
              <a:spcBef>
                <a:spcPct val="0"/>
              </a:spcBef>
              <a:spcAft>
                <a:spcPct val="0"/>
              </a:spcAft>
            </a:pPr>
            <a:endParaRPr lang="en-US" sz="2400">
              <a:solidFill>
                <a:srgbClr val="191919"/>
              </a:solidFill>
              <a:latin typeface="Arial" charset="0"/>
              <a:ea typeface="MS PGothic" charset="0"/>
              <a:cs typeface="MS PGothic" charset="0"/>
            </a:endParaRPr>
          </a:p>
        </p:txBody>
      </p:sp>
    </p:spTree>
    <p:extLst>
      <p:ext uri="{BB962C8B-B14F-4D97-AF65-F5344CB8AC3E}">
        <p14:creationId xmlns:p14="http://schemas.microsoft.com/office/powerpoint/2010/main" val="49611855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7" name="Rectangle 26"/>
          <p:cNvSpPr/>
          <p:nvPr userDrawn="1"/>
        </p:nvSpPr>
        <p:spPr bwMode="auto">
          <a:xfrm>
            <a:off x="6282887" y="3750273"/>
            <a:ext cx="902733" cy="902733"/>
          </a:xfrm>
          <a:prstGeom prst="rect">
            <a:avLst/>
          </a:prstGeom>
          <a:solidFill>
            <a:schemeClr val="bg1">
              <a:lumMod val="75000"/>
            </a:schemeClr>
          </a:solidFill>
          <a:ln w="9525">
            <a:solidFill>
              <a:srgbClr val="FFFFFF"/>
            </a:solidFill>
            <a:miter lim="800000"/>
            <a:headEnd/>
            <a:tailEnd/>
          </a:ln>
          <a:effectLst/>
        </p:spPr>
        <p:txBody>
          <a:bodyPr wrap="none" rtlCol="0" anchor="ctr"/>
          <a:lstStyle/>
          <a:p>
            <a:pPr algn="ctr" defTabSz="914400" fontAlgn="base">
              <a:spcBef>
                <a:spcPct val="0"/>
              </a:spcBef>
              <a:spcAft>
                <a:spcPct val="0"/>
              </a:spcAft>
            </a:pPr>
            <a:endParaRPr lang="en-US" sz="2400">
              <a:solidFill>
                <a:srgbClr val="312F31"/>
              </a:solidFill>
              <a:latin typeface="Arial" charset="0"/>
              <a:ea typeface="MS PGothic" charset="0"/>
              <a:cs typeface="MS PGothic" charset="0"/>
            </a:endParaRPr>
          </a:p>
        </p:txBody>
      </p:sp>
      <p:pic>
        <p:nvPicPr>
          <p:cNvPr id="28" name="Picture 27" descr="12198090302006169125female silhouette.svg.med.png"/>
          <p:cNvPicPr>
            <a:picLocks noChangeAspect="1"/>
          </p:cNvPicPr>
          <p:nvPr userDrawn="1"/>
        </p:nvPicPr>
        <p:blipFill>
          <a:blip r:embed="rId2" cstate="email">
            <a:alphaModFix amt="23000"/>
            <a:extLst>
              <a:ext uri="{28A0092B-C50C-407E-A947-70E740481C1C}">
                <a14:useLocalDpi xmlns:a14="http://schemas.microsoft.com/office/drawing/2010/main"/>
              </a:ext>
            </a:extLst>
          </a:blip>
          <a:stretch>
            <a:fillRect/>
          </a:stretch>
        </p:blipFill>
        <p:spPr>
          <a:xfrm>
            <a:off x="6312313" y="3766950"/>
            <a:ext cx="850357" cy="873735"/>
          </a:xfrm>
          <a:prstGeom prst="rect">
            <a:avLst/>
          </a:prstGeom>
        </p:spPr>
      </p:pic>
      <p:pic>
        <p:nvPicPr>
          <p:cNvPr id="6" name="Picture 5" descr="CoverImage09_Optimized.jpg"/>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a:ext>
            </a:extLst>
          </a:blip>
          <a:srcRect/>
          <a:stretch/>
        </p:blipFill>
        <p:spPr>
          <a:xfrm>
            <a:off x="3037840" y="2184862"/>
            <a:ext cx="3058160" cy="1899458"/>
          </a:xfrm>
          <a:prstGeom prst="rect">
            <a:avLst/>
          </a:prstGeom>
        </p:spPr>
      </p:pic>
      <p:pic>
        <p:nvPicPr>
          <p:cNvPr id="4" name="Picture 3" descr="CoverImage08_Optimized.jpg"/>
          <p:cNvPicPr>
            <a:picLocks noChangeAspect="1"/>
          </p:cNvPicPr>
          <p:nvPr userDrawn="1"/>
        </p:nvPicPr>
        <p:blipFill rotWithShape="1">
          <a:blip r:embed="rId5" cstate="print">
            <a:extLst>
              <a:ext uri="{BEBA8EAE-BF5A-486C-A8C5-ECC9F3942E4B}">
                <a14:imgProps xmlns:a14="http://schemas.microsoft.com/office/drawing/2010/main">
                  <a14:imgLayer r:embed="rId6">
                    <a14:imgEffect>
                      <a14:brightnessContrast bright="-50000"/>
                    </a14:imgEffect>
                  </a14:imgLayer>
                </a14:imgProps>
              </a:ext>
              <a:ext uri="{28A0092B-C50C-407E-A947-70E740481C1C}">
                <a14:useLocalDpi xmlns:a14="http://schemas.microsoft.com/office/drawing/2010/main"/>
              </a:ext>
            </a:extLst>
          </a:blip>
          <a:srcRect/>
          <a:stretch/>
        </p:blipFill>
        <p:spPr>
          <a:xfrm>
            <a:off x="0" y="2184400"/>
            <a:ext cx="3068320" cy="1889760"/>
          </a:xfrm>
          <a:prstGeom prst="rect">
            <a:avLst/>
          </a:prstGeom>
        </p:spPr>
      </p:pic>
      <p:pic>
        <p:nvPicPr>
          <p:cNvPr id="3" name="Picture 2" descr="CoverImage07_Optimized.jpg"/>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rcRect/>
          <a:stretch/>
        </p:blipFill>
        <p:spPr>
          <a:xfrm>
            <a:off x="6089648" y="2184400"/>
            <a:ext cx="3054352" cy="1889760"/>
          </a:xfrm>
          <a:prstGeom prst="rect">
            <a:avLst/>
          </a:prstGeom>
        </p:spPr>
      </p:pic>
      <p:pic>
        <p:nvPicPr>
          <p:cNvPr id="38" name="Picture 37" descr="CoverImage06_meeting_Optimized.jpg"/>
          <p:cNvPicPr>
            <a:picLocks noChangeAspect="1"/>
          </p:cNvPicPr>
          <p:nvPr userDrawn="1"/>
        </p:nvPicPr>
        <p:blipFill rotWithShape="1">
          <a:blip r:embed="rId9" cstate="print">
            <a:extLst>
              <a:ext uri="{BEBA8EAE-BF5A-486C-A8C5-ECC9F3942E4B}">
                <a14:imgProps xmlns:a14="http://schemas.microsoft.com/office/drawing/2010/main">
                  <a14:imgLayer r:embed="rId10">
                    <a14:imgEffect>
                      <a14:brightnessContrast bright="-40000"/>
                    </a14:imgEffect>
                  </a14:imgLayer>
                </a14:imgProps>
              </a:ext>
              <a:ext uri="{28A0092B-C50C-407E-A947-70E740481C1C}">
                <a14:useLocalDpi xmlns:a14="http://schemas.microsoft.com/office/drawing/2010/main"/>
              </a:ext>
            </a:extLst>
          </a:blip>
          <a:srcRect/>
          <a:stretch/>
        </p:blipFill>
        <p:spPr>
          <a:xfrm>
            <a:off x="642" y="1487"/>
            <a:ext cx="9144000" cy="2194560"/>
          </a:xfrm>
          <a:prstGeom prst="rect">
            <a:avLst/>
          </a:prstGeom>
        </p:spPr>
      </p:pic>
      <p:sp>
        <p:nvSpPr>
          <p:cNvPr id="39" name="Rectangle 38"/>
          <p:cNvSpPr/>
          <p:nvPr userDrawn="1"/>
        </p:nvSpPr>
        <p:spPr bwMode="auto">
          <a:xfrm>
            <a:off x="0" y="4057729"/>
            <a:ext cx="9144000" cy="799598"/>
          </a:xfrm>
          <a:prstGeom prst="rect">
            <a:avLst/>
          </a:prstGeom>
          <a:solidFill>
            <a:schemeClr val="accent3"/>
          </a:solidFill>
          <a:ln w="9525">
            <a:noFill/>
            <a:miter lim="800000"/>
            <a:headEnd/>
            <a:tailEnd/>
          </a:ln>
          <a:effectLst/>
        </p:spPr>
        <p:txBody>
          <a:bodyPr wrap="none" rtlCol="0" anchor="ctr"/>
          <a:lstStyle/>
          <a:p>
            <a:pPr algn="ctr" defTabSz="914400" fontAlgn="base">
              <a:spcBef>
                <a:spcPct val="0"/>
              </a:spcBef>
              <a:spcAft>
                <a:spcPct val="0"/>
              </a:spcAft>
            </a:pPr>
            <a:endParaRPr lang="en-US" sz="2400">
              <a:solidFill>
                <a:srgbClr val="191919"/>
              </a:solidFill>
              <a:latin typeface="Arial" charset="0"/>
              <a:ea typeface="MS PGothic" charset="0"/>
              <a:cs typeface="MS PGothic" charset="0"/>
            </a:endParaRPr>
          </a:p>
        </p:txBody>
      </p:sp>
      <p:sp>
        <p:nvSpPr>
          <p:cNvPr id="51" name="Text Placeholder 22"/>
          <p:cNvSpPr>
            <a:spLocks noGrp="1"/>
          </p:cNvSpPr>
          <p:nvPr>
            <p:ph type="body" sz="quarter" idx="15" hasCustomPrompt="1"/>
          </p:nvPr>
        </p:nvSpPr>
        <p:spPr>
          <a:xfrm>
            <a:off x="158425" y="4169524"/>
            <a:ext cx="5957895" cy="605675"/>
          </a:xfrm>
          <a:prstGeom prst="rect">
            <a:avLst/>
          </a:prstGeom>
        </p:spPr>
        <p:txBody>
          <a:bodyPr vert="horz" anchor="t"/>
          <a:lstStyle>
            <a:lvl1pPr marL="0" indent="0" algn="r">
              <a:lnSpc>
                <a:spcPct val="100000"/>
              </a:lnSpc>
              <a:buNone/>
              <a:defRPr sz="1200" b="0" i="0" baseline="0">
                <a:solidFill>
                  <a:srgbClr val="FFFFFF"/>
                </a:solidFill>
                <a:latin typeface="Open Sans"/>
                <a:cs typeface="Open Sans"/>
              </a:defRPr>
            </a:lvl1pPr>
          </a:lstStyle>
          <a:p>
            <a:pPr lvl="0"/>
            <a:r>
              <a:rPr lang="en-US" dirty="0" smtClean="0"/>
              <a:t>Click to edit text.</a:t>
            </a:r>
          </a:p>
        </p:txBody>
      </p:sp>
      <p:pic>
        <p:nvPicPr>
          <p:cNvPr id="35" name="Picture 34" descr="Dynatrace_inside-logo-white.pdf"/>
          <p:cNvPicPr>
            <a:picLocks noChangeAspect="1"/>
          </p:cNvPicPr>
          <p:nvPr userDrawn="1"/>
        </p:nvPicPr>
        <p:blipFill rotWithShape="1">
          <a:blip r:embed="rId11" cstate="email">
            <a:extLst>
              <a:ext uri="{28A0092B-C50C-407E-A947-70E740481C1C}">
                <a14:useLocalDpi xmlns:a14="http://schemas.microsoft.com/office/drawing/2010/main"/>
              </a:ext>
            </a:extLst>
          </a:blip>
          <a:srcRect l="43595" t="39725" r="44195" b="44533"/>
          <a:stretch/>
        </p:blipFill>
        <p:spPr>
          <a:xfrm>
            <a:off x="8195733" y="160867"/>
            <a:ext cx="621576" cy="600992"/>
          </a:xfrm>
          <a:prstGeom prst="rect">
            <a:avLst/>
          </a:prstGeom>
        </p:spPr>
      </p:pic>
      <p:sp>
        <p:nvSpPr>
          <p:cNvPr id="18" name="Title 1"/>
          <p:cNvSpPr>
            <a:spLocks noGrp="1"/>
          </p:cNvSpPr>
          <p:nvPr>
            <p:ph type="title" hasCustomPrompt="1"/>
          </p:nvPr>
        </p:nvSpPr>
        <p:spPr>
          <a:xfrm>
            <a:off x="184507" y="935006"/>
            <a:ext cx="1989250" cy="1091182"/>
          </a:xfrm>
          <a:prstGeom prst="rect">
            <a:avLst/>
          </a:prstGeom>
        </p:spPr>
        <p:txBody>
          <a:bodyPr vert="horz" anchor="t"/>
          <a:lstStyle>
            <a:lvl1pPr>
              <a:lnSpc>
                <a:spcPct val="90000"/>
              </a:lnSpc>
              <a:defRPr sz="6000" b="1" i="0" baseline="0">
                <a:solidFill>
                  <a:schemeClr val="bg2"/>
                </a:solidFill>
                <a:latin typeface="Interstate-Regular"/>
                <a:cs typeface="Interstate-Regular"/>
              </a:defRPr>
            </a:lvl1pPr>
          </a:lstStyle>
          <a:p>
            <a:r>
              <a:rPr lang="en-US" dirty="0" smtClean="0"/>
              <a:t>Text</a:t>
            </a:r>
            <a:endParaRPr lang="en-US" dirty="0"/>
          </a:p>
        </p:txBody>
      </p:sp>
      <p:sp>
        <p:nvSpPr>
          <p:cNvPr id="19" name="Text Placeholder 22"/>
          <p:cNvSpPr>
            <a:spLocks noGrp="1"/>
          </p:cNvSpPr>
          <p:nvPr>
            <p:ph type="body" sz="quarter" idx="11" hasCustomPrompt="1"/>
          </p:nvPr>
        </p:nvSpPr>
        <p:spPr>
          <a:xfrm>
            <a:off x="2298416" y="935006"/>
            <a:ext cx="6672863" cy="1122370"/>
          </a:xfrm>
          <a:prstGeom prst="rect">
            <a:avLst/>
          </a:prstGeom>
        </p:spPr>
        <p:txBody>
          <a:bodyPr vert="horz" anchor="t"/>
          <a:lstStyle>
            <a:lvl1pPr marL="0" indent="0">
              <a:lnSpc>
                <a:spcPct val="100000"/>
              </a:lnSpc>
              <a:buNone/>
              <a:defRPr sz="1800" b="0" i="0" baseline="0">
                <a:solidFill>
                  <a:srgbClr val="FFFFFF"/>
                </a:solidFill>
                <a:latin typeface="Open Sans"/>
                <a:cs typeface="Open Sans"/>
              </a:defRPr>
            </a:lvl1pPr>
          </a:lstStyle>
          <a:p>
            <a:pPr lvl="0"/>
            <a:r>
              <a:rPr lang="en-US" dirty="0" smtClean="0"/>
              <a:t>Click to edit text.</a:t>
            </a:r>
          </a:p>
        </p:txBody>
      </p:sp>
      <p:sp>
        <p:nvSpPr>
          <p:cNvPr id="20" name="Text Placeholder 22"/>
          <p:cNvSpPr>
            <a:spLocks noGrp="1"/>
          </p:cNvSpPr>
          <p:nvPr>
            <p:ph type="body" sz="quarter" idx="12" hasCustomPrompt="1"/>
          </p:nvPr>
        </p:nvSpPr>
        <p:spPr>
          <a:xfrm>
            <a:off x="3217784" y="2376129"/>
            <a:ext cx="2672397" cy="1120158"/>
          </a:xfrm>
          <a:prstGeom prst="rect">
            <a:avLst/>
          </a:prstGeom>
        </p:spPr>
        <p:txBody>
          <a:bodyPr vert="horz" anchor="t"/>
          <a:lstStyle>
            <a:lvl1pPr marL="0" indent="0">
              <a:lnSpc>
                <a:spcPct val="100000"/>
              </a:lnSpc>
              <a:buNone/>
              <a:defRPr sz="1400" b="0" i="0" baseline="0">
                <a:solidFill>
                  <a:srgbClr val="FFFFFF"/>
                </a:solidFill>
                <a:latin typeface="Open Sans"/>
                <a:cs typeface="Open Sans"/>
              </a:defRPr>
            </a:lvl1pPr>
          </a:lstStyle>
          <a:p>
            <a:pPr lvl="0"/>
            <a:r>
              <a:rPr lang="en-US" dirty="0" smtClean="0"/>
              <a:t>Click to edit text.</a:t>
            </a:r>
          </a:p>
        </p:txBody>
      </p:sp>
      <p:sp>
        <p:nvSpPr>
          <p:cNvPr id="21" name="Text Placeholder 22"/>
          <p:cNvSpPr>
            <a:spLocks noGrp="1"/>
          </p:cNvSpPr>
          <p:nvPr>
            <p:ph type="body" sz="quarter" idx="13" hasCustomPrompt="1"/>
          </p:nvPr>
        </p:nvSpPr>
        <p:spPr>
          <a:xfrm>
            <a:off x="6295327" y="2376129"/>
            <a:ext cx="2672397" cy="1120158"/>
          </a:xfrm>
          <a:prstGeom prst="rect">
            <a:avLst/>
          </a:prstGeom>
        </p:spPr>
        <p:txBody>
          <a:bodyPr vert="horz" anchor="t"/>
          <a:lstStyle>
            <a:lvl1pPr marL="0" indent="0">
              <a:lnSpc>
                <a:spcPct val="100000"/>
              </a:lnSpc>
              <a:buNone/>
              <a:defRPr sz="1400" b="0" i="0" baseline="0">
                <a:solidFill>
                  <a:srgbClr val="FFFFFF"/>
                </a:solidFill>
                <a:latin typeface="Open Sans"/>
                <a:cs typeface="Open Sans"/>
              </a:defRPr>
            </a:lvl1pPr>
          </a:lstStyle>
          <a:p>
            <a:pPr lvl="0"/>
            <a:r>
              <a:rPr lang="en-US" dirty="0" smtClean="0"/>
              <a:t>Click to edit text.</a:t>
            </a:r>
          </a:p>
        </p:txBody>
      </p:sp>
      <p:sp>
        <p:nvSpPr>
          <p:cNvPr id="22" name="Text Placeholder 22"/>
          <p:cNvSpPr>
            <a:spLocks noGrp="1"/>
          </p:cNvSpPr>
          <p:nvPr>
            <p:ph type="body" sz="quarter" idx="14" hasCustomPrompt="1"/>
          </p:nvPr>
        </p:nvSpPr>
        <p:spPr>
          <a:xfrm>
            <a:off x="179200" y="2376129"/>
            <a:ext cx="2672397" cy="1120158"/>
          </a:xfrm>
          <a:prstGeom prst="rect">
            <a:avLst/>
          </a:prstGeom>
        </p:spPr>
        <p:txBody>
          <a:bodyPr vert="horz" anchor="t"/>
          <a:lstStyle>
            <a:lvl1pPr marL="0" indent="0">
              <a:lnSpc>
                <a:spcPct val="100000"/>
              </a:lnSpc>
              <a:buNone/>
              <a:defRPr sz="1400" b="0" i="0" baseline="0">
                <a:solidFill>
                  <a:srgbClr val="FFFFFF"/>
                </a:solidFill>
                <a:latin typeface="Open Sans"/>
                <a:cs typeface="Open Sans"/>
              </a:defRPr>
            </a:lvl1pPr>
          </a:lstStyle>
          <a:p>
            <a:pPr lvl="0"/>
            <a:r>
              <a:rPr lang="en-US" dirty="0" smtClean="0"/>
              <a:t>Click to edit text.</a:t>
            </a:r>
          </a:p>
        </p:txBody>
      </p:sp>
      <p:sp>
        <p:nvSpPr>
          <p:cNvPr id="23" name="Text Placeholder 22"/>
          <p:cNvSpPr>
            <a:spLocks noGrp="1"/>
          </p:cNvSpPr>
          <p:nvPr>
            <p:ph type="body" sz="quarter" idx="17" hasCustomPrompt="1"/>
          </p:nvPr>
        </p:nvSpPr>
        <p:spPr>
          <a:xfrm>
            <a:off x="3217784" y="3596220"/>
            <a:ext cx="2678890" cy="472246"/>
          </a:xfrm>
          <a:prstGeom prst="rect">
            <a:avLst/>
          </a:prstGeom>
        </p:spPr>
        <p:txBody>
          <a:bodyPr vert="horz" anchor="t"/>
          <a:lstStyle>
            <a:lvl1pPr marL="0" indent="0" algn="r">
              <a:lnSpc>
                <a:spcPct val="100000"/>
              </a:lnSpc>
              <a:buNone/>
              <a:defRPr sz="2400" b="0" i="0" baseline="0">
                <a:solidFill>
                  <a:srgbClr val="FFFFFF"/>
                </a:solidFill>
                <a:latin typeface="Open Sans"/>
                <a:cs typeface="Open Sans"/>
              </a:defRPr>
            </a:lvl1pPr>
          </a:lstStyle>
          <a:p>
            <a:pPr lvl="0"/>
            <a:r>
              <a:rPr lang="en-US" dirty="0" smtClean="0"/>
              <a:t>Text</a:t>
            </a:r>
          </a:p>
        </p:txBody>
      </p:sp>
      <p:sp>
        <p:nvSpPr>
          <p:cNvPr id="24" name="Text Placeholder 22"/>
          <p:cNvSpPr>
            <a:spLocks noGrp="1"/>
          </p:cNvSpPr>
          <p:nvPr>
            <p:ph type="body" sz="quarter" idx="16" hasCustomPrompt="1"/>
          </p:nvPr>
        </p:nvSpPr>
        <p:spPr>
          <a:xfrm>
            <a:off x="179200" y="3596220"/>
            <a:ext cx="2722452" cy="472246"/>
          </a:xfrm>
          <a:prstGeom prst="rect">
            <a:avLst/>
          </a:prstGeom>
        </p:spPr>
        <p:txBody>
          <a:bodyPr vert="horz" anchor="t"/>
          <a:lstStyle>
            <a:lvl1pPr marL="0" indent="0" algn="r">
              <a:lnSpc>
                <a:spcPct val="100000"/>
              </a:lnSpc>
              <a:buNone/>
              <a:defRPr sz="2400" b="0" i="0" baseline="0">
                <a:solidFill>
                  <a:srgbClr val="FFFFFF"/>
                </a:solidFill>
                <a:latin typeface="Open Sans"/>
                <a:cs typeface="Open Sans"/>
              </a:defRPr>
            </a:lvl1pPr>
          </a:lstStyle>
          <a:p>
            <a:pPr lvl="0"/>
            <a:r>
              <a:rPr lang="en-US" dirty="0" smtClean="0"/>
              <a:t>Text</a:t>
            </a:r>
          </a:p>
        </p:txBody>
      </p:sp>
      <p:sp>
        <p:nvSpPr>
          <p:cNvPr id="25" name="Text Placeholder 22"/>
          <p:cNvSpPr>
            <a:spLocks noGrp="1"/>
          </p:cNvSpPr>
          <p:nvPr>
            <p:ph type="body" sz="quarter" idx="18" hasCustomPrompt="1"/>
          </p:nvPr>
        </p:nvSpPr>
        <p:spPr>
          <a:xfrm>
            <a:off x="7375409" y="3595818"/>
            <a:ext cx="1598807" cy="472246"/>
          </a:xfrm>
          <a:prstGeom prst="rect">
            <a:avLst/>
          </a:prstGeom>
        </p:spPr>
        <p:txBody>
          <a:bodyPr vert="horz" anchor="t"/>
          <a:lstStyle>
            <a:lvl1pPr marL="0" indent="0" algn="r">
              <a:lnSpc>
                <a:spcPct val="100000"/>
              </a:lnSpc>
              <a:buNone/>
              <a:defRPr sz="2400" b="0" i="0" baseline="0">
                <a:solidFill>
                  <a:srgbClr val="FFFFFF"/>
                </a:solidFill>
                <a:latin typeface="Open Sans"/>
                <a:cs typeface="Open Sans"/>
              </a:defRPr>
            </a:lvl1pPr>
          </a:lstStyle>
          <a:p>
            <a:pPr lvl="0"/>
            <a:r>
              <a:rPr lang="en-US" dirty="0" smtClean="0"/>
              <a:t>Text</a:t>
            </a:r>
          </a:p>
        </p:txBody>
      </p:sp>
      <p:sp>
        <p:nvSpPr>
          <p:cNvPr id="29" name="Rectangle 28"/>
          <p:cNvSpPr/>
          <p:nvPr userDrawn="1"/>
        </p:nvSpPr>
        <p:spPr bwMode="auto">
          <a:xfrm>
            <a:off x="6291817" y="3826414"/>
            <a:ext cx="902733" cy="902733"/>
          </a:xfrm>
          <a:prstGeom prst="rect">
            <a:avLst/>
          </a:prstGeom>
          <a:solidFill>
            <a:schemeClr val="bg1">
              <a:lumMod val="75000"/>
            </a:schemeClr>
          </a:solidFill>
          <a:ln w="9525">
            <a:solidFill>
              <a:srgbClr val="FFFFFF"/>
            </a:solidFill>
            <a:miter lim="800000"/>
            <a:headEnd/>
            <a:tailEnd/>
          </a:ln>
          <a:effectLst/>
        </p:spPr>
        <p:txBody>
          <a:bodyPr wrap="none" rtlCol="0" anchor="ctr"/>
          <a:lstStyle/>
          <a:p>
            <a:pPr algn="ctr" defTabSz="914400" fontAlgn="base">
              <a:spcBef>
                <a:spcPct val="0"/>
              </a:spcBef>
              <a:spcAft>
                <a:spcPct val="0"/>
              </a:spcAft>
            </a:pPr>
            <a:endParaRPr lang="en-US" sz="2400">
              <a:solidFill>
                <a:srgbClr val="312F31"/>
              </a:solidFill>
              <a:latin typeface="Arial" charset="0"/>
              <a:ea typeface="MS PGothic" charset="0"/>
              <a:cs typeface="MS PGothic" charset="0"/>
            </a:endParaRPr>
          </a:p>
        </p:txBody>
      </p:sp>
      <p:pic>
        <p:nvPicPr>
          <p:cNvPr id="30" name="Picture 29" descr="12198090302006169125female silhouette.svg.med.png"/>
          <p:cNvPicPr>
            <a:picLocks noChangeAspect="1"/>
          </p:cNvPicPr>
          <p:nvPr userDrawn="1"/>
        </p:nvPicPr>
        <p:blipFill>
          <a:blip r:embed="rId2" cstate="email">
            <a:alphaModFix amt="23000"/>
            <a:extLst>
              <a:ext uri="{28A0092B-C50C-407E-A947-70E740481C1C}">
                <a14:useLocalDpi xmlns:a14="http://schemas.microsoft.com/office/drawing/2010/main"/>
              </a:ext>
            </a:extLst>
          </a:blip>
          <a:stretch>
            <a:fillRect/>
          </a:stretch>
        </p:blipFill>
        <p:spPr>
          <a:xfrm>
            <a:off x="6321243" y="3843091"/>
            <a:ext cx="850357" cy="873735"/>
          </a:xfrm>
          <a:prstGeom prst="rect">
            <a:avLst/>
          </a:prstGeom>
        </p:spPr>
      </p:pic>
    </p:spTree>
    <p:extLst>
      <p:ext uri="{BB962C8B-B14F-4D97-AF65-F5344CB8AC3E}">
        <p14:creationId xmlns:p14="http://schemas.microsoft.com/office/powerpoint/2010/main" val="275609106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19" name="Rectangle 18"/>
          <p:cNvSpPr/>
          <p:nvPr userDrawn="1"/>
        </p:nvSpPr>
        <p:spPr bwMode="auto">
          <a:xfrm>
            <a:off x="0" y="-3"/>
            <a:ext cx="9144000" cy="3962404"/>
          </a:xfrm>
          <a:prstGeom prst="rect">
            <a:avLst/>
          </a:prstGeom>
          <a:pattFill prst="ltUpDiag">
            <a:fgClr>
              <a:srgbClr val="D03238"/>
            </a:fgClr>
            <a:bgClr>
              <a:schemeClr val="bg1"/>
            </a:bgClr>
          </a:pattFill>
          <a:ln w="9525">
            <a:noFill/>
            <a:miter lim="800000"/>
            <a:headEnd/>
            <a:tailEnd/>
          </a:ln>
          <a:effectLst/>
        </p:spPr>
        <p:txBody>
          <a:bodyPr wrap="none" rtlCol="0" anchor="ctr"/>
          <a:lstStyle/>
          <a:p>
            <a:pPr algn="ctr" defTabSz="914400" fontAlgn="base">
              <a:spcBef>
                <a:spcPct val="0"/>
              </a:spcBef>
              <a:spcAft>
                <a:spcPct val="0"/>
              </a:spcAft>
            </a:pPr>
            <a:r>
              <a:rPr lang="en-US" sz="2400" dirty="0">
                <a:solidFill>
                  <a:srgbClr val="312F31"/>
                </a:solidFill>
                <a:latin typeface="Arial" charset="0"/>
                <a:ea typeface="MS PGothic" charset="0"/>
                <a:cs typeface="MS PGothic" charset="0"/>
              </a:rPr>
              <a:t>Insert backdrop image</a:t>
            </a:r>
          </a:p>
        </p:txBody>
      </p:sp>
      <p:sp>
        <p:nvSpPr>
          <p:cNvPr id="26" name="Freeform 25"/>
          <p:cNvSpPr/>
          <p:nvPr userDrawn="1"/>
        </p:nvSpPr>
        <p:spPr>
          <a:xfrm rot="5400000">
            <a:off x="3940037" y="-338185"/>
            <a:ext cx="1263928" cy="9144004"/>
          </a:xfrm>
          <a:custGeom>
            <a:avLst/>
            <a:gdLst>
              <a:gd name="connsiteX0" fmla="*/ 5575300 w 5600700"/>
              <a:gd name="connsiteY0" fmla="*/ 0 h 4114800"/>
              <a:gd name="connsiteX1" fmla="*/ 520700 w 5600700"/>
              <a:gd name="connsiteY1" fmla="*/ 25400 h 4114800"/>
              <a:gd name="connsiteX2" fmla="*/ 495300 w 5600700"/>
              <a:gd name="connsiteY2" fmla="*/ 2921000 h 4114800"/>
              <a:gd name="connsiteX3" fmla="*/ 0 w 5600700"/>
              <a:gd name="connsiteY3" fmla="*/ 3390900 h 4114800"/>
              <a:gd name="connsiteX4" fmla="*/ 508000 w 5600700"/>
              <a:gd name="connsiteY4" fmla="*/ 3924300 h 4114800"/>
              <a:gd name="connsiteX5" fmla="*/ 520700 w 5600700"/>
              <a:gd name="connsiteY5" fmla="*/ 4089400 h 4114800"/>
              <a:gd name="connsiteX6" fmla="*/ 5600700 w 5600700"/>
              <a:gd name="connsiteY6" fmla="*/ 4114800 h 4114800"/>
              <a:gd name="connsiteX7" fmla="*/ 5575300 w 5600700"/>
              <a:gd name="connsiteY7" fmla="*/ 0 h 4114800"/>
              <a:gd name="connsiteX0" fmla="*/ 5600700 w 5600700"/>
              <a:gd name="connsiteY0" fmla="*/ 0 h 4089400"/>
              <a:gd name="connsiteX1" fmla="*/ 520700 w 5600700"/>
              <a:gd name="connsiteY1" fmla="*/ 0 h 4089400"/>
              <a:gd name="connsiteX2" fmla="*/ 495300 w 5600700"/>
              <a:gd name="connsiteY2" fmla="*/ 2895600 h 4089400"/>
              <a:gd name="connsiteX3" fmla="*/ 0 w 5600700"/>
              <a:gd name="connsiteY3" fmla="*/ 3365500 h 4089400"/>
              <a:gd name="connsiteX4" fmla="*/ 508000 w 5600700"/>
              <a:gd name="connsiteY4" fmla="*/ 3898900 h 4089400"/>
              <a:gd name="connsiteX5" fmla="*/ 520700 w 5600700"/>
              <a:gd name="connsiteY5" fmla="*/ 4064000 h 4089400"/>
              <a:gd name="connsiteX6" fmla="*/ 5600700 w 5600700"/>
              <a:gd name="connsiteY6" fmla="*/ 4089400 h 4089400"/>
              <a:gd name="connsiteX7" fmla="*/ 5600700 w 5600700"/>
              <a:gd name="connsiteY7" fmla="*/ 0 h 4089400"/>
              <a:gd name="connsiteX0" fmla="*/ 5600700 w 5600700"/>
              <a:gd name="connsiteY0" fmla="*/ 0 h 4102100"/>
              <a:gd name="connsiteX1" fmla="*/ 520700 w 5600700"/>
              <a:gd name="connsiteY1" fmla="*/ 0 h 4102100"/>
              <a:gd name="connsiteX2" fmla="*/ 495300 w 5600700"/>
              <a:gd name="connsiteY2" fmla="*/ 2895600 h 4102100"/>
              <a:gd name="connsiteX3" fmla="*/ 0 w 5600700"/>
              <a:gd name="connsiteY3" fmla="*/ 3365500 h 4102100"/>
              <a:gd name="connsiteX4" fmla="*/ 508000 w 5600700"/>
              <a:gd name="connsiteY4" fmla="*/ 3898900 h 4102100"/>
              <a:gd name="connsiteX5" fmla="*/ 533400 w 5600700"/>
              <a:gd name="connsiteY5" fmla="*/ 4102100 h 4102100"/>
              <a:gd name="connsiteX6" fmla="*/ 5600700 w 5600700"/>
              <a:gd name="connsiteY6" fmla="*/ 4089400 h 4102100"/>
              <a:gd name="connsiteX7" fmla="*/ 5600700 w 5600700"/>
              <a:gd name="connsiteY7" fmla="*/ 0 h 4102100"/>
              <a:gd name="connsiteX0" fmla="*/ 5600700 w 5600700"/>
              <a:gd name="connsiteY0" fmla="*/ 0 h 4102100"/>
              <a:gd name="connsiteX1" fmla="*/ 520700 w 5600700"/>
              <a:gd name="connsiteY1" fmla="*/ 0 h 4102100"/>
              <a:gd name="connsiteX2" fmla="*/ 495300 w 5600700"/>
              <a:gd name="connsiteY2" fmla="*/ 2895600 h 4102100"/>
              <a:gd name="connsiteX3" fmla="*/ 0 w 5600700"/>
              <a:gd name="connsiteY3" fmla="*/ 3365500 h 4102100"/>
              <a:gd name="connsiteX4" fmla="*/ 508000 w 5600700"/>
              <a:gd name="connsiteY4" fmla="*/ 3898900 h 4102100"/>
              <a:gd name="connsiteX5" fmla="*/ 533400 w 5600700"/>
              <a:gd name="connsiteY5" fmla="*/ 4102100 h 4102100"/>
              <a:gd name="connsiteX6" fmla="*/ 5576693 w 5600700"/>
              <a:gd name="connsiteY6" fmla="*/ 4100948 h 4102100"/>
              <a:gd name="connsiteX7" fmla="*/ 5600700 w 5600700"/>
              <a:gd name="connsiteY7" fmla="*/ 0 h 4102100"/>
              <a:gd name="connsiteX0" fmla="*/ 5600700 w 5600700"/>
              <a:gd name="connsiteY0" fmla="*/ 0 h 4102100"/>
              <a:gd name="connsiteX1" fmla="*/ 520700 w 5600700"/>
              <a:gd name="connsiteY1" fmla="*/ 0 h 4102100"/>
              <a:gd name="connsiteX2" fmla="*/ 495300 w 5600700"/>
              <a:gd name="connsiteY2" fmla="*/ 2895600 h 4102100"/>
              <a:gd name="connsiteX3" fmla="*/ 0 w 5600700"/>
              <a:gd name="connsiteY3" fmla="*/ 3365500 h 4102100"/>
              <a:gd name="connsiteX4" fmla="*/ 508000 w 5600700"/>
              <a:gd name="connsiteY4" fmla="*/ 3898900 h 4102100"/>
              <a:gd name="connsiteX5" fmla="*/ 1733789 w 5600700"/>
              <a:gd name="connsiteY5" fmla="*/ 4102100 h 4102100"/>
              <a:gd name="connsiteX6" fmla="*/ 5576693 w 5600700"/>
              <a:gd name="connsiteY6" fmla="*/ 4100948 h 4102100"/>
              <a:gd name="connsiteX7" fmla="*/ 5600700 w 5600700"/>
              <a:gd name="connsiteY7" fmla="*/ 0 h 4102100"/>
              <a:gd name="connsiteX0" fmla="*/ 5600700 w 5600700"/>
              <a:gd name="connsiteY0" fmla="*/ 0 h 4102100"/>
              <a:gd name="connsiteX1" fmla="*/ 520700 w 5600700"/>
              <a:gd name="connsiteY1" fmla="*/ 0 h 4102100"/>
              <a:gd name="connsiteX2" fmla="*/ 495300 w 5600700"/>
              <a:gd name="connsiteY2" fmla="*/ 2895600 h 4102100"/>
              <a:gd name="connsiteX3" fmla="*/ 0 w 5600700"/>
              <a:gd name="connsiteY3" fmla="*/ 3365500 h 4102100"/>
              <a:gd name="connsiteX4" fmla="*/ 2764733 w 5600700"/>
              <a:gd name="connsiteY4" fmla="*/ 3498554 h 4102100"/>
              <a:gd name="connsiteX5" fmla="*/ 1733789 w 5600700"/>
              <a:gd name="connsiteY5" fmla="*/ 4102100 h 4102100"/>
              <a:gd name="connsiteX6" fmla="*/ 5576693 w 5600700"/>
              <a:gd name="connsiteY6" fmla="*/ 4100948 h 4102100"/>
              <a:gd name="connsiteX7" fmla="*/ 5600700 w 5600700"/>
              <a:gd name="connsiteY7" fmla="*/ 0 h 4102100"/>
              <a:gd name="connsiteX0" fmla="*/ 5600700 w 5600700"/>
              <a:gd name="connsiteY0" fmla="*/ 0 h 4100948"/>
              <a:gd name="connsiteX1" fmla="*/ 520700 w 5600700"/>
              <a:gd name="connsiteY1" fmla="*/ 0 h 4100948"/>
              <a:gd name="connsiteX2" fmla="*/ 495300 w 5600700"/>
              <a:gd name="connsiteY2" fmla="*/ 2895600 h 4100948"/>
              <a:gd name="connsiteX3" fmla="*/ 0 w 5600700"/>
              <a:gd name="connsiteY3" fmla="*/ 3365500 h 4100948"/>
              <a:gd name="connsiteX4" fmla="*/ 2764733 w 5600700"/>
              <a:gd name="connsiteY4" fmla="*/ 3498554 h 4100948"/>
              <a:gd name="connsiteX5" fmla="*/ 2790130 w 5600700"/>
              <a:gd name="connsiteY5" fmla="*/ 4094401 h 4100948"/>
              <a:gd name="connsiteX6" fmla="*/ 5576693 w 5600700"/>
              <a:gd name="connsiteY6" fmla="*/ 4100948 h 4100948"/>
              <a:gd name="connsiteX7" fmla="*/ 5600700 w 5600700"/>
              <a:gd name="connsiteY7" fmla="*/ 0 h 4100948"/>
              <a:gd name="connsiteX0" fmla="*/ 5600700 w 5600700"/>
              <a:gd name="connsiteY0" fmla="*/ 0 h 4100948"/>
              <a:gd name="connsiteX1" fmla="*/ 520700 w 5600700"/>
              <a:gd name="connsiteY1" fmla="*/ 0 h 4100948"/>
              <a:gd name="connsiteX2" fmla="*/ 2776039 w 5600700"/>
              <a:gd name="connsiteY2" fmla="*/ 3034181 h 4100948"/>
              <a:gd name="connsiteX3" fmla="*/ 0 w 5600700"/>
              <a:gd name="connsiteY3" fmla="*/ 3365500 h 4100948"/>
              <a:gd name="connsiteX4" fmla="*/ 2764733 w 5600700"/>
              <a:gd name="connsiteY4" fmla="*/ 3498554 h 4100948"/>
              <a:gd name="connsiteX5" fmla="*/ 2790130 w 5600700"/>
              <a:gd name="connsiteY5" fmla="*/ 4094401 h 4100948"/>
              <a:gd name="connsiteX6" fmla="*/ 5576693 w 5600700"/>
              <a:gd name="connsiteY6" fmla="*/ 4100948 h 4100948"/>
              <a:gd name="connsiteX7" fmla="*/ 5600700 w 5600700"/>
              <a:gd name="connsiteY7" fmla="*/ 0 h 4100948"/>
              <a:gd name="connsiteX0" fmla="*/ 5080001 w 5080001"/>
              <a:gd name="connsiteY0" fmla="*/ 0 h 4100948"/>
              <a:gd name="connsiteX1" fmla="*/ 1 w 5080001"/>
              <a:gd name="connsiteY1" fmla="*/ 0 h 4100948"/>
              <a:gd name="connsiteX2" fmla="*/ 2255340 w 5080001"/>
              <a:gd name="connsiteY2" fmla="*/ 3034181 h 4100948"/>
              <a:gd name="connsiteX3" fmla="*/ 1039804 w 5080001"/>
              <a:gd name="connsiteY3" fmla="*/ 3273113 h 4100948"/>
              <a:gd name="connsiteX4" fmla="*/ 2244034 w 5080001"/>
              <a:gd name="connsiteY4" fmla="*/ 3498554 h 4100948"/>
              <a:gd name="connsiteX5" fmla="*/ 2269431 w 5080001"/>
              <a:gd name="connsiteY5" fmla="*/ 4094401 h 4100948"/>
              <a:gd name="connsiteX6" fmla="*/ 5055994 w 5080001"/>
              <a:gd name="connsiteY6" fmla="*/ 4100948 h 4100948"/>
              <a:gd name="connsiteX7" fmla="*/ 5080001 w 5080001"/>
              <a:gd name="connsiteY7" fmla="*/ 0 h 4100948"/>
              <a:gd name="connsiteX0" fmla="*/ 5080001 w 5080001"/>
              <a:gd name="connsiteY0" fmla="*/ 0 h 4100948"/>
              <a:gd name="connsiteX1" fmla="*/ 1 w 5080001"/>
              <a:gd name="connsiteY1" fmla="*/ 0 h 4100948"/>
              <a:gd name="connsiteX2" fmla="*/ 2255340 w 5080001"/>
              <a:gd name="connsiteY2" fmla="*/ 3034181 h 4100948"/>
              <a:gd name="connsiteX3" fmla="*/ 1039804 w 5080001"/>
              <a:gd name="connsiteY3" fmla="*/ 3273113 h 4100948"/>
              <a:gd name="connsiteX4" fmla="*/ 2580149 w 5080001"/>
              <a:gd name="connsiteY4" fmla="*/ 3694877 h 4100948"/>
              <a:gd name="connsiteX5" fmla="*/ 2269431 w 5080001"/>
              <a:gd name="connsiteY5" fmla="*/ 4094401 h 4100948"/>
              <a:gd name="connsiteX6" fmla="*/ 5055994 w 5080001"/>
              <a:gd name="connsiteY6" fmla="*/ 4100948 h 4100948"/>
              <a:gd name="connsiteX7" fmla="*/ 5080001 w 5080001"/>
              <a:gd name="connsiteY7" fmla="*/ 0 h 4100948"/>
              <a:gd name="connsiteX0" fmla="*/ 5080001 w 5080001"/>
              <a:gd name="connsiteY0" fmla="*/ 0 h 4100948"/>
              <a:gd name="connsiteX1" fmla="*/ 1 w 5080001"/>
              <a:gd name="connsiteY1" fmla="*/ 0 h 4100948"/>
              <a:gd name="connsiteX2" fmla="*/ 2255340 w 5080001"/>
              <a:gd name="connsiteY2" fmla="*/ 3034181 h 4100948"/>
              <a:gd name="connsiteX3" fmla="*/ 1039804 w 5080001"/>
              <a:gd name="connsiteY3" fmla="*/ 3273113 h 4100948"/>
              <a:gd name="connsiteX4" fmla="*/ 2580149 w 5080001"/>
              <a:gd name="connsiteY4" fmla="*/ 3694877 h 4100948"/>
              <a:gd name="connsiteX5" fmla="*/ 2533524 w 5080001"/>
              <a:gd name="connsiteY5" fmla="*/ 4094401 h 4100948"/>
              <a:gd name="connsiteX6" fmla="*/ 5055994 w 5080001"/>
              <a:gd name="connsiteY6" fmla="*/ 4100948 h 4100948"/>
              <a:gd name="connsiteX7" fmla="*/ 5080001 w 5080001"/>
              <a:gd name="connsiteY7" fmla="*/ 0 h 4100948"/>
              <a:gd name="connsiteX0" fmla="*/ 5080001 w 5080001"/>
              <a:gd name="connsiteY0" fmla="*/ 0 h 4100948"/>
              <a:gd name="connsiteX1" fmla="*/ 1 w 5080001"/>
              <a:gd name="connsiteY1" fmla="*/ 0 h 4100948"/>
              <a:gd name="connsiteX2" fmla="*/ 2567448 w 5080001"/>
              <a:gd name="connsiteY2" fmla="*/ 3234354 h 4100948"/>
              <a:gd name="connsiteX3" fmla="*/ 1039804 w 5080001"/>
              <a:gd name="connsiteY3" fmla="*/ 3273113 h 4100948"/>
              <a:gd name="connsiteX4" fmla="*/ 2580149 w 5080001"/>
              <a:gd name="connsiteY4" fmla="*/ 3694877 h 4100948"/>
              <a:gd name="connsiteX5" fmla="*/ 2533524 w 5080001"/>
              <a:gd name="connsiteY5" fmla="*/ 4094401 h 4100948"/>
              <a:gd name="connsiteX6" fmla="*/ 5055994 w 5080001"/>
              <a:gd name="connsiteY6" fmla="*/ 4100948 h 4100948"/>
              <a:gd name="connsiteX7" fmla="*/ 5080001 w 5080001"/>
              <a:gd name="connsiteY7" fmla="*/ 0 h 4100948"/>
              <a:gd name="connsiteX0" fmla="*/ 5080001 w 5080001"/>
              <a:gd name="connsiteY0" fmla="*/ 0 h 4100948"/>
              <a:gd name="connsiteX1" fmla="*/ 1 w 5080001"/>
              <a:gd name="connsiteY1" fmla="*/ 0 h 4100948"/>
              <a:gd name="connsiteX2" fmla="*/ 2567448 w 5080001"/>
              <a:gd name="connsiteY2" fmla="*/ 3234354 h 4100948"/>
              <a:gd name="connsiteX3" fmla="*/ 1519970 w 5080001"/>
              <a:gd name="connsiteY3" fmla="*/ 3461737 h 4100948"/>
              <a:gd name="connsiteX4" fmla="*/ 2580149 w 5080001"/>
              <a:gd name="connsiteY4" fmla="*/ 3694877 h 4100948"/>
              <a:gd name="connsiteX5" fmla="*/ 2533524 w 5080001"/>
              <a:gd name="connsiteY5" fmla="*/ 4094401 h 4100948"/>
              <a:gd name="connsiteX6" fmla="*/ 5055994 w 5080001"/>
              <a:gd name="connsiteY6" fmla="*/ 4100948 h 4100948"/>
              <a:gd name="connsiteX7" fmla="*/ 5080001 w 5080001"/>
              <a:gd name="connsiteY7" fmla="*/ 0 h 4100948"/>
              <a:gd name="connsiteX0" fmla="*/ 5080001 w 5080001"/>
              <a:gd name="connsiteY0" fmla="*/ 0 h 4100948"/>
              <a:gd name="connsiteX1" fmla="*/ 1 w 5080001"/>
              <a:gd name="connsiteY1" fmla="*/ 0 h 4100948"/>
              <a:gd name="connsiteX2" fmla="*/ 2567454 w 5080001"/>
              <a:gd name="connsiteY2" fmla="*/ 3315193 h 4100948"/>
              <a:gd name="connsiteX3" fmla="*/ 1519970 w 5080001"/>
              <a:gd name="connsiteY3" fmla="*/ 3461737 h 4100948"/>
              <a:gd name="connsiteX4" fmla="*/ 2580149 w 5080001"/>
              <a:gd name="connsiteY4" fmla="*/ 3694877 h 4100948"/>
              <a:gd name="connsiteX5" fmla="*/ 2533524 w 5080001"/>
              <a:gd name="connsiteY5" fmla="*/ 4094401 h 4100948"/>
              <a:gd name="connsiteX6" fmla="*/ 5055994 w 5080001"/>
              <a:gd name="connsiteY6" fmla="*/ 4100948 h 4100948"/>
              <a:gd name="connsiteX7" fmla="*/ 5080001 w 5080001"/>
              <a:gd name="connsiteY7" fmla="*/ 0 h 4100948"/>
              <a:gd name="connsiteX0" fmla="*/ 5080001 w 5080001"/>
              <a:gd name="connsiteY0" fmla="*/ 0 h 4100948"/>
              <a:gd name="connsiteX1" fmla="*/ 1 w 5080001"/>
              <a:gd name="connsiteY1" fmla="*/ 0 h 4100948"/>
              <a:gd name="connsiteX2" fmla="*/ 2567454 w 5080001"/>
              <a:gd name="connsiteY2" fmla="*/ 3315193 h 4100948"/>
              <a:gd name="connsiteX3" fmla="*/ 1543985 w 5080001"/>
              <a:gd name="connsiteY3" fmla="*/ 3500232 h 4100948"/>
              <a:gd name="connsiteX4" fmla="*/ 2580149 w 5080001"/>
              <a:gd name="connsiteY4" fmla="*/ 3694877 h 4100948"/>
              <a:gd name="connsiteX5" fmla="*/ 2533524 w 5080001"/>
              <a:gd name="connsiteY5" fmla="*/ 4094401 h 4100948"/>
              <a:gd name="connsiteX6" fmla="*/ 5055994 w 5080001"/>
              <a:gd name="connsiteY6" fmla="*/ 4100948 h 4100948"/>
              <a:gd name="connsiteX7" fmla="*/ 5080001 w 5080001"/>
              <a:gd name="connsiteY7" fmla="*/ 0 h 4100948"/>
              <a:gd name="connsiteX0" fmla="*/ 3536015 w 3536015"/>
              <a:gd name="connsiteY0" fmla="*/ 1 h 4100949"/>
              <a:gd name="connsiteX1" fmla="*/ 1000846 w 3536015"/>
              <a:gd name="connsiteY1" fmla="*/ 0 h 4100949"/>
              <a:gd name="connsiteX2" fmla="*/ 1023468 w 3536015"/>
              <a:gd name="connsiteY2" fmla="*/ 3315194 h 4100949"/>
              <a:gd name="connsiteX3" fmla="*/ -1 w 3536015"/>
              <a:gd name="connsiteY3" fmla="*/ 3500233 h 4100949"/>
              <a:gd name="connsiteX4" fmla="*/ 1036163 w 3536015"/>
              <a:gd name="connsiteY4" fmla="*/ 3694878 h 4100949"/>
              <a:gd name="connsiteX5" fmla="*/ 989538 w 3536015"/>
              <a:gd name="connsiteY5" fmla="*/ 4094402 h 4100949"/>
              <a:gd name="connsiteX6" fmla="*/ 3512008 w 3536015"/>
              <a:gd name="connsiteY6" fmla="*/ 4100949 h 4100949"/>
              <a:gd name="connsiteX7" fmla="*/ 3536015 w 3536015"/>
              <a:gd name="connsiteY7" fmla="*/ 1 h 4100949"/>
              <a:gd name="connsiteX0" fmla="*/ 3536015 w 3536015"/>
              <a:gd name="connsiteY0" fmla="*/ 1 h 4102101"/>
              <a:gd name="connsiteX1" fmla="*/ 1000846 w 3536015"/>
              <a:gd name="connsiteY1" fmla="*/ 0 h 4102101"/>
              <a:gd name="connsiteX2" fmla="*/ 1023468 w 3536015"/>
              <a:gd name="connsiteY2" fmla="*/ 3315194 h 4102101"/>
              <a:gd name="connsiteX3" fmla="*/ -1 w 3536015"/>
              <a:gd name="connsiteY3" fmla="*/ 3500233 h 4102101"/>
              <a:gd name="connsiteX4" fmla="*/ 1036163 w 3536015"/>
              <a:gd name="connsiteY4" fmla="*/ 3694878 h 4102101"/>
              <a:gd name="connsiteX5" fmla="*/ 1037555 w 3536015"/>
              <a:gd name="connsiteY5" fmla="*/ 4102101 h 4102101"/>
              <a:gd name="connsiteX6" fmla="*/ 3512008 w 3536015"/>
              <a:gd name="connsiteY6" fmla="*/ 4100949 h 4102101"/>
              <a:gd name="connsiteX7" fmla="*/ 3536015 w 3536015"/>
              <a:gd name="connsiteY7" fmla="*/ 1 h 4102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015" h="4102101">
                <a:moveTo>
                  <a:pt x="3536015" y="1"/>
                </a:moveTo>
                <a:lnTo>
                  <a:pt x="1000846" y="0"/>
                </a:lnTo>
                <a:lnTo>
                  <a:pt x="1023468" y="3315194"/>
                </a:lnTo>
                <a:lnTo>
                  <a:pt x="-1" y="3500233"/>
                </a:lnTo>
                <a:lnTo>
                  <a:pt x="1036163" y="3694878"/>
                </a:lnTo>
                <a:lnTo>
                  <a:pt x="1037555" y="4102101"/>
                </a:lnTo>
                <a:lnTo>
                  <a:pt x="3512008" y="4100949"/>
                </a:lnTo>
                <a:lnTo>
                  <a:pt x="3536015" y="1"/>
                </a:lnTo>
                <a:close/>
              </a:path>
            </a:pathLst>
          </a:cu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defTabSz="914400" fontAlgn="base">
              <a:spcBef>
                <a:spcPct val="0"/>
              </a:spcBef>
              <a:spcAft>
                <a:spcPct val="0"/>
              </a:spcAft>
            </a:pPr>
            <a:endParaRPr lang="en-US" sz="2400">
              <a:solidFill>
                <a:srgbClr val="FFFFFF"/>
              </a:solidFill>
              <a:latin typeface="Calibri"/>
            </a:endParaRPr>
          </a:p>
        </p:txBody>
      </p:sp>
      <p:sp>
        <p:nvSpPr>
          <p:cNvPr id="6" name="Text Placeholder 5"/>
          <p:cNvSpPr>
            <a:spLocks noGrp="1"/>
          </p:cNvSpPr>
          <p:nvPr>
            <p:ph type="body" sz="quarter" idx="16" hasCustomPrompt="1"/>
          </p:nvPr>
        </p:nvSpPr>
        <p:spPr>
          <a:xfrm>
            <a:off x="4625201" y="1175639"/>
            <a:ext cx="4205288" cy="2419966"/>
          </a:xfrm>
          <a:prstGeom prst="rect">
            <a:avLst/>
          </a:prstGeom>
        </p:spPr>
        <p:txBody>
          <a:bodyPr vert="horz" anchor="t"/>
          <a:lstStyle>
            <a:lvl1pPr marL="169863" marR="0" indent="-169863" algn="l" defTabSz="914400" rtl="0" eaLnBrk="1" fontAlgn="base" latinLnBrk="0" hangingPunct="1">
              <a:lnSpc>
                <a:spcPct val="90000"/>
              </a:lnSpc>
              <a:spcBef>
                <a:spcPts val="600"/>
              </a:spcBef>
              <a:spcAft>
                <a:spcPts val="600"/>
              </a:spcAft>
              <a:buClrTx/>
              <a:buSzTx/>
              <a:buFont typeface="Arial" charset="0"/>
              <a:buChar char="•"/>
              <a:tabLst/>
              <a:defRPr sz="2000" baseline="0">
                <a:solidFill>
                  <a:srgbClr val="FFFFFF"/>
                </a:solidFill>
                <a:latin typeface="Open Sans"/>
                <a:cs typeface="Open Sans"/>
              </a:defRPr>
            </a:lvl1pPr>
          </a:lstStyle>
          <a:p>
            <a:pPr lvl="0"/>
            <a:r>
              <a:rPr lang="en-US" dirty="0" smtClean="0"/>
              <a:t>Click to edit bullets</a:t>
            </a:r>
          </a:p>
          <a:p>
            <a:pPr lvl="0"/>
            <a:r>
              <a:rPr lang="en-US" dirty="0" smtClean="0"/>
              <a:t>Click to edit bullets</a:t>
            </a:r>
          </a:p>
          <a:p>
            <a:pPr lvl="0"/>
            <a:r>
              <a:rPr lang="en-US" dirty="0" smtClean="0"/>
              <a:t>Click to edit bullets</a:t>
            </a:r>
          </a:p>
        </p:txBody>
      </p:sp>
      <p:sp>
        <p:nvSpPr>
          <p:cNvPr id="30" name="Text Placeholder 22"/>
          <p:cNvSpPr>
            <a:spLocks noGrp="1"/>
          </p:cNvSpPr>
          <p:nvPr>
            <p:ph type="body" sz="quarter" idx="14" hasCustomPrompt="1"/>
          </p:nvPr>
        </p:nvSpPr>
        <p:spPr>
          <a:xfrm>
            <a:off x="282172" y="1175639"/>
            <a:ext cx="3931041" cy="1840069"/>
          </a:xfrm>
          <a:prstGeom prst="rect">
            <a:avLst/>
          </a:prstGeom>
        </p:spPr>
        <p:txBody>
          <a:bodyPr vert="horz" anchor="t"/>
          <a:lstStyle>
            <a:lvl1pPr marL="0" indent="0">
              <a:lnSpc>
                <a:spcPct val="80000"/>
              </a:lnSpc>
              <a:buNone/>
              <a:defRPr sz="3600" b="0" i="0" baseline="0">
                <a:solidFill>
                  <a:srgbClr val="FFFFFF"/>
                </a:solidFill>
                <a:latin typeface="Interstate-Bold"/>
                <a:cs typeface="Interstate-Bold"/>
              </a:defRPr>
            </a:lvl1pPr>
          </a:lstStyle>
          <a:p>
            <a:pPr lvl="0"/>
            <a:r>
              <a:rPr lang="en-US" dirty="0" smtClean="0"/>
              <a:t>Click to edit headline</a:t>
            </a:r>
          </a:p>
        </p:txBody>
      </p:sp>
      <p:sp>
        <p:nvSpPr>
          <p:cNvPr id="34" name="Text Placeholder 22"/>
          <p:cNvSpPr>
            <a:spLocks noGrp="1"/>
          </p:cNvSpPr>
          <p:nvPr>
            <p:ph type="body" sz="quarter" idx="15" hasCustomPrompt="1"/>
          </p:nvPr>
        </p:nvSpPr>
        <p:spPr>
          <a:xfrm>
            <a:off x="366190" y="4454559"/>
            <a:ext cx="2161598" cy="260901"/>
          </a:xfrm>
          <a:prstGeom prst="rect">
            <a:avLst/>
          </a:prstGeom>
          <a:ln>
            <a:noFill/>
          </a:ln>
        </p:spPr>
        <p:txBody>
          <a:bodyPr vert="horz" anchor="t"/>
          <a:lstStyle>
            <a:lvl1pPr marL="0" indent="0">
              <a:lnSpc>
                <a:spcPct val="90000"/>
              </a:lnSpc>
              <a:buNone/>
              <a:defRPr sz="1200" b="0" i="0" baseline="0">
                <a:solidFill>
                  <a:srgbClr val="FFFFFF"/>
                </a:solidFill>
                <a:latin typeface="Open Sans"/>
                <a:cs typeface="Open Sans"/>
              </a:defRPr>
            </a:lvl1pPr>
          </a:lstStyle>
          <a:p>
            <a:pPr lvl="0"/>
            <a:r>
              <a:rPr lang="en-US" dirty="0" smtClean="0"/>
              <a:t>Edit subhead</a:t>
            </a:r>
          </a:p>
        </p:txBody>
      </p:sp>
      <p:sp>
        <p:nvSpPr>
          <p:cNvPr id="36" name="Text Placeholder 22"/>
          <p:cNvSpPr>
            <a:spLocks noGrp="1"/>
          </p:cNvSpPr>
          <p:nvPr>
            <p:ph type="body" sz="quarter" idx="17" hasCustomPrompt="1"/>
          </p:nvPr>
        </p:nvSpPr>
        <p:spPr>
          <a:xfrm>
            <a:off x="3427784" y="4454559"/>
            <a:ext cx="2161598" cy="260901"/>
          </a:xfrm>
          <a:prstGeom prst="rect">
            <a:avLst/>
          </a:prstGeom>
          <a:ln>
            <a:noFill/>
          </a:ln>
        </p:spPr>
        <p:txBody>
          <a:bodyPr vert="horz" anchor="t"/>
          <a:lstStyle>
            <a:lvl1pPr marL="0" indent="0">
              <a:lnSpc>
                <a:spcPct val="90000"/>
              </a:lnSpc>
              <a:buNone/>
              <a:defRPr sz="1200" b="0" i="0" baseline="0">
                <a:solidFill>
                  <a:srgbClr val="FFFFFF"/>
                </a:solidFill>
                <a:latin typeface="Open Sans"/>
                <a:cs typeface="Open Sans"/>
              </a:defRPr>
            </a:lvl1pPr>
          </a:lstStyle>
          <a:p>
            <a:pPr lvl="0"/>
            <a:r>
              <a:rPr lang="en-US" dirty="0" smtClean="0"/>
              <a:t>Edit subhead</a:t>
            </a:r>
          </a:p>
        </p:txBody>
      </p:sp>
      <p:sp>
        <p:nvSpPr>
          <p:cNvPr id="38" name="Text Placeholder 22"/>
          <p:cNvSpPr>
            <a:spLocks noGrp="1"/>
          </p:cNvSpPr>
          <p:nvPr>
            <p:ph type="body" sz="quarter" idx="18" hasCustomPrompt="1"/>
          </p:nvPr>
        </p:nvSpPr>
        <p:spPr>
          <a:xfrm>
            <a:off x="6451151" y="4454559"/>
            <a:ext cx="2161598" cy="260901"/>
          </a:xfrm>
          <a:prstGeom prst="rect">
            <a:avLst/>
          </a:prstGeom>
          <a:ln>
            <a:noFill/>
          </a:ln>
        </p:spPr>
        <p:txBody>
          <a:bodyPr vert="horz" anchor="t"/>
          <a:lstStyle>
            <a:lvl1pPr marL="0" indent="0">
              <a:lnSpc>
                <a:spcPct val="90000"/>
              </a:lnSpc>
              <a:buNone/>
              <a:defRPr sz="1200" b="0" i="0" baseline="0">
                <a:solidFill>
                  <a:srgbClr val="FFFFFF"/>
                </a:solidFill>
                <a:latin typeface="Open Sans"/>
                <a:cs typeface="Open Sans"/>
              </a:defRPr>
            </a:lvl1pPr>
          </a:lstStyle>
          <a:p>
            <a:pPr lvl="0"/>
            <a:r>
              <a:rPr lang="en-US" dirty="0" smtClean="0"/>
              <a:t>Edit subhead</a:t>
            </a:r>
          </a:p>
        </p:txBody>
      </p:sp>
      <p:pic>
        <p:nvPicPr>
          <p:cNvPr id="14" name="Picture 13" descr="Dynatrace_inside-logo-white.pdf"/>
          <p:cNvPicPr>
            <a:picLocks noChangeAspect="1"/>
          </p:cNvPicPr>
          <p:nvPr userDrawn="1"/>
        </p:nvPicPr>
        <p:blipFill rotWithShape="1">
          <a:blip r:embed="rId2" cstate="email">
            <a:extLst>
              <a:ext uri="{28A0092B-C50C-407E-A947-70E740481C1C}">
                <a14:useLocalDpi xmlns:a14="http://schemas.microsoft.com/office/drawing/2010/main"/>
              </a:ext>
            </a:extLst>
          </a:blip>
          <a:srcRect l="43595" t="39725" r="44195" b="44533"/>
          <a:stretch/>
        </p:blipFill>
        <p:spPr>
          <a:xfrm>
            <a:off x="8195733" y="160867"/>
            <a:ext cx="621576" cy="600992"/>
          </a:xfrm>
          <a:prstGeom prst="rect">
            <a:avLst/>
          </a:prstGeom>
        </p:spPr>
      </p:pic>
      <p:sp>
        <p:nvSpPr>
          <p:cNvPr id="15" name="Text Placeholder 22"/>
          <p:cNvSpPr>
            <a:spLocks noGrp="1"/>
          </p:cNvSpPr>
          <p:nvPr>
            <p:ph type="body" sz="quarter" idx="19" hasCustomPrompt="1"/>
          </p:nvPr>
        </p:nvSpPr>
        <p:spPr>
          <a:xfrm>
            <a:off x="366190" y="4047427"/>
            <a:ext cx="2161598" cy="472246"/>
          </a:xfrm>
          <a:prstGeom prst="rect">
            <a:avLst/>
          </a:prstGeom>
        </p:spPr>
        <p:txBody>
          <a:bodyPr vert="horz" anchor="t"/>
          <a:lstStyle>
            <a:lvl1pPr marL="0" indent="0" algn="l">
              <a:lnSpc>
                <a:spcPct val="100000"/>
              </a:lnSpc>
              <a:buNone/>
              <a:defRPr sz="2400" b="0" i="0" baseline="0">
                <a:solidFill>
                  <a:srgbClr val="FFFFFF"/>
                </a:solidFill>
                <a:latin typeface="Open Sans"/>
                <a:cs typeface="Open Sans"/>
              </a:defRPr>
            </a:lvl1pPr>
          </a:lstStyle>
          <a:p>
            <a:pPr lvl="0"/>
            <a:r>
              <a:rPr lang="en-US" dirty="0" smtClean="0"/>
              <a:t>Edit</a:t>
            </a:r>
          </a:p>
        </p:txBody>
      </p:sp>
      <p:sp>
        <p:nvSpPr>
          <p:cNvPr id="16" name="Text Placeholder 22"/>
          <p:cNvSpPr>
            <a:spLocks noGrp="1"/>
          </p:cNvSpPr>
          <p:nvPr>
            <p:ph type="body" sz="quarter" idx="20" hasCustomPrompt="1"/>
          </p:nvPr>
        </p:nvSpPr>
        <p:spPr>
          <a:xfrm>
            <a:off x="3427784" y="4047427"/>
            <a:ext cx="2161598" cy="472246"/>
          </a:xfrm>
          <a:prstGeom prst="rect">
            <a:avLst/>
          </a:prstGeom>
        </p:spPr>
        <p:txBody>
          <a:bodyPr vert="horz" anchor="t"/>
          <a:lstStyle>
            <a:lvl1pPr marL="0" indent="0" algn="l">
              <a:lnSpc>
                <a:spcPct val="100000"/>
              </a:lnSpc>
              <a:buNone/>
              <a:defRPr sz="2400" b="0" i="0" baseline="0">
                <a:solidFill>
                  <a:srgbClr val="FFFFFF"/>
                </a:solidFill>
                <a:latin typeface="Open Sans"/>
                <a:cs typeface="Open Sans"/>
              </a:defRPr>
            </a:lvl1pPr>
          </a:lstStyle>
          <a:p>
            <a:pPr lvl="0"/>
            <a:r>
              <a:rPr lang="en-US" dirty="0" smtClean="0"/>
              <a:t>Edit</a:t>
            </a:r>
          </a:p>
        </p:txBody>
      </p:sp>
      <p:sp>
        <p:nvSpPr>
          <p:cNvPr id="17" name="Text Placeholder 22"/>
          <p:cNvSpPr>
            <a:spLocks noGrp="1"/>
          </p:cNvSpPr>
          <p:nvPr>
            <p:ph type="body" sz="quarter" idx="21" hasCustomPrompt="1"/>
          </p:nvPr>
        </p:nvSpPr>
        <p:spPr>
          <a:xfrm>
            <a:off x="6449019" y="4032315"/>
            <a:ext cx="2161598" cy="472246"/>
          </a:xfrm>
          <a:prstGeom prst="rect">
            <a:avLst/>
          </a:prstGeom>
        </p:spPr>
        <p:txBody>
          <a:bodyPr vert="horz" anchor="t"/>
          <a:lstStyle>
            <a:lvl1pPr marL="0" indent="0" algn="l">
              <a:lnSpc>
                <a:spcPct val="100000"/>
              </a:lnSpc>
              <a:buNone/>
              <a:defRPr sz="2400" b="0" i="0" baseline="0">
                <a:solidFill>
                  <a:srgbClr val="FFFFFF"/>
                </a:solidFill>
                <a:latin typeface="Open Sans"/>
                <a:cs typeface="Open Sans"/>
              </a:defRPr>
            </a:lvl1pPr>
          </a:lstStyle>
          <a:p>
            <a:pPr lvl="0"/>
            <a:r>
              <a:rPr lang="en-US" dirty="0" smtClean="0"/>
              <a:t>Edit</a:t>
            </a:r>
          </a:p>
        </p:txBody>
      </p:sp>
    </p:spTree>
    <p:extLst>
      <p:ext uri="{BB962C8B-B14F-4D97-AF65-F5344CB8AC3E}">
        <p14:creationId xmlns:p14="http://schemas.microsoft.com/office/powerpoint/2010/main" val="56172062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6220"/>
            <a:ext cx="9144000" cy="4191340"/>
          </a:xfrm>
          <a:prstGeom prst="rect">
            <a:avLst/>
          </a:prstGeom>
        </p:spPr>
      </p:pic>
      <p:sp>
        <p:nvSpPr>
          <p:cNvPr id="37" name="Rectangle 36"/>
          <p:cNvSpPr/>
          <p:nvPr userDrawn="1"/>
        </p:nvSpPr>
        <p:spPr bwMode="auto">
          <a:xfrm>
            <a:off x="0" y="4076389"/>
            <a:ext cx="9144000" cy="799598"/>
          </a:xfrm>
          <a:prstGeom prst="rect">
            <a:avLst/>
          </a:prstGeom>
          <a:solidFill>
            <a:schemeClr val="tx2"/>
          </a:solidFill>
          <a:ln w="9525">
            <a:noFill/>
            <a:miter lim="800000"/>
            <a:headEnd/>
            <a:tailEnd/>
          </a:ln>
          <a:effectLst/>
        </p:spPr>
        <p:txBody>
          <a:bodyPr wrap="none" rtlCol="0" anchor="ctr"/>
          <a:lstStyle/>
          <a:p>
            <a:pPr algn="ctr" defTabSz="914400" fontAlgn="base">
              <a:spcBef>
                <a:spcPct val="0"/>
              </a:spcBef>
              <a:spcAft>
                <a:spcPct val="0"/>
              </a:spcAft>
            </a:pPr>
            <a:endParaRPr lang="en-US" sz="2400">
              <a:solidFill>
                <a:srgbClr val="191919"/>
              </a:solidFill>
              <a:latin typeface="Arial" charset="0"/>
              <a:ea typeface="MS PGothic" charset="0"/>
              <a:cs typeface="MS PGothic" charset="0"/>
            </a:endParaRPr>
          </a:p>
        </p:txBody>
      </p:sp>
      <p:pic>
        <p:nvPicPr>
          <p:cNvPr id="7" name="Picture 6" descr="Dynatrace_inside-logo-white.pdf"/>
          <p:cNvPicPr>
            <a:picLocks noChangeAspect="1"/>
          </p:cNvPicPr>
          <p:nvPr userDrawn="1"/>
        </p:nvPicPr>
        <p:blipFill rotWithShape="1">
          <a:blip r:embed="rId3" cstate="email">
            <a:extLst>
              <a:ext uri="{28A0092B-C50C-407E-A947-70E740481C1C}">
                <a14:useLocalDpi xmlns:a14="http://schemas.microsoft.com/office/drawing/2010/main"/>
              </a:ext>
            </a:extLst>
          </a:blip>
          <a:srcRect l="43595" t="39725" r="44195" b="44533"/>
          <a:stretch/>
        </p:blipFill>
        <p:spPr>
          <a:xfrm>
            <a:off x="8195733" y="160867"/>
            <a:ext cx="621576" cy="600992"/>
          </a:xfrm>
          <a:prstGeom prst="rect">
            <a:avLst/>
          </a:prstGeom>
        </p:spPr>
      </p:pic>
      <p:sp>
        <p:nvSpPr>
          <p:cNvPr id="48" name="Text Placeholder 22"/>
          <p:cNvSpPr>
            <a:spLocks noGrp="1"/>
          </p:cNvSpPr>
          <p:nvPr>
            <p:ph type="body" sz="quarter" idx="15" hasCustomPrompt="1"/>
          </p:nvPr>
        </p:nvSpPr>
        <p:spPr>
          <a:xfrm>
            <a:off x="366190" y="4548950"/>
            <a:ext cx="2161598" cy="260901"/>
          </a:xfrm>
          <a:prstGeom prst="rect">
            <a:avLst/>
          </a:prstGeom>
          <a:ln>
            <a:noFill/>
          </a:ln>
        </p:spPr>
        <p:txBody>
          <a:bodyPr vert="horz" anchor="t"/>
          <a:lstStyle>
            <a:lvl1pPr marL="0" indent="0">
              <a:lnSpc>
                <a:spcPct val="90000"/>
              </a:lnSpc>
              <a:buNone/>
              <a:defRPr sz="1200" b="0" i="0" baseline="0">
                <a:solidFill>
                  <a:srgbClr val="FFFFFF"/>
                </a:solidFill>
                <a:latin typeface="Open Sans"/>
                <a:cs typeface="Open Sans"/>
              </a:defRPr>
            </a:lvl1pPr>
          </a:lstStyle>
          <a:p>
            <a:pPr lvl="0"/>
            <a:r>
              <a:rPr lang="en-US" dirty="0" smtClean="0"/>
              <a:t>Short subhead goes here</a:t>
            </a:r>
          </a:p>
        </p:txBody>
      </p:sp>
      <p:sp>
        <p:nvSpPr>
          <p:cNvPr id="50" name="Text Placeholder 22"/>
          <p:cNvSpPr>
            <a:spLocks noGrp="1"/>
          </p:cNvSpPr>
          <p:nvPr>
            <p:ph type="body" sz="quarter" idx="17" hasCustomPrompt="1"/>
          </p:nvPr>
        </p:nvSpPr>
        <p:spPr>
          <a:xfrm>
            <a:off x="3427784" y="4548950"/>
            <a:ext cx="2161598" cy="260901"/>
          </a:xfrm>
          <a:prstGeom prst="rect">
            <a:avLst/>
          </a:prstGeom>
          <a:ln>
            <a:noFill/>
          </a:ln>
        </p:spPr>
        <p:txBody>
          <a:bodyPr vert="horz" anchor="t"/>
          <a:lstStyle>
            <a:lvl1pPr marL="0" indent="0">
              <a:lnSpc>
                <a:spcPct val="90000"/>
              </a:lnSpc>
              <a:buNone/>
              <a:defRPr sz="1200" b="0" i="0" baseline="0">
                <a:solidFill>
                  <a:srgbClr val="FFFFFF"/>
                </a:solidFill>
                <a:latin typeface="Open Sans"/>
                <a:cs typeface="Open Sans"/>
              </a:defRPr>
            </a:lvl1pPr>
          </a:lstStyle>
          <a:p>
            <a:pPr lvl="0"/>
            <a:r>
              <a:rPr lang="en-US" dirty="0" smtClean="0"/>
              <a:t>Short subhead goes here</a:t>
            </a:r>
          </a:p>
        </p:txBody>
      </p:sp>
      <p:sp>
        <p:nvSpPr>
          <p:cNvPr id="52" name="Text Placeholder 22"/>
          <p:cNvSpPr>
            <a:spLocks noGrp="1"/>
          </p:cNvSpPr>
          <p:nvPr>
            <p:ph type="body" sz="quarter" idx="18" hasCustomPrompt="1"/>
          </p:nvPr>
        </p:nvSpPr>
        <p:spPr>
          <a:xfrm>
            <a:off x="6451151" y="4548950"/>
            <a:ext cx="2161598" cy="260901"/>
          </a:xfrm>
          <a:prstGeom prst="rect">
            <a:avLst/>
          </a:prstGeom>
          <a:ln>
            <a:noFill/>
          </a:ln>
        </p:spPr>
        <p:txBody>
          <a:bodyPr vert="horz" anchor="t"/>
          <a:lstStyle>
            <a:lvl1pPr marL="0" indent="0">
              <a:lnSpc>
                <a:spcPct val="90000"/>
              </a:lnSpc>
              <a:buNone/>
              <a:defRPr sz="1200" b="0" i="0" baseline="0">
                <a:solidFill>
                  <a:srgbClr val="FFFFFF"/>
                </a:solidFill>
                <a:latin typeface="Open Sans"/>
                <a:cs typeface="Open Sans"/>
              </a:defRPr>
            </a:lvl1pPr>
          </a:lstStyle>
          <a:p>
            <a:pPr lvl="0"/>
            <a:r>
              <a:rPr lang="en-US" dirty="0" smtClean="0"/>
              <a:t>Short subhead goes here</a:t>
            </a:r>
          </a:p>
        </p:txBody>
      </p:sp>
      <p:sp>
        <p:nvSpPr>
          <p:cNvPr id="21" name="Text Placeholder 22"/>
          <p:cNvSpPr>
            <a:spLocks noGrp="1"/>
          </p:cNvSpPr>
          <p:nvPr>
            <p:ph type="body" sz="quarter" idx="19" hasCustomPrompt="1"/>
          </p:nvPr>
        </p:nvSpPr>
        <p:spPr>
          <a:xfrm>
            <a:off x="366190" y="4047427"/>
            <a:ext cx="2161598" cy="472246"/>
          </a:xfrm>
          <a:prstGeom prst="rect">
            <a:avLst/>
          </a:prstGeom>
        </p:spPr>
        <p:txBody>
          <a:bodyPr vert="horz" anchor="t"/>
          <a:lstStyle>
            <a:lvl1pPr marL="0" indent="0" algn="l">
              <a:lnSpc>
                <a:spcPct val="100000"/>
              </a:lnSpc>
              <a:buNone/>
              <a:defRPr sz="2400" b="0" i="0" baseline="0">
                <a:solidFill>
                  <a:srgbClr val="FFFFFF"/>
                </a:solidFill>
                <a:latin typeface="Open Sans"/>
                <a:cs typeface="Open Sans"/>
              </a:defRPr>
            </a:lvl1pPr>
          </a:lstStyle>
          <a:p>
            <a:pPr lvl="0"/>
            <a:r>
              <a:rPr lang="en-US" dirty="0" smtClean="0"/>
              <a:t>Edit</a:t>
            </a:r>
          </a:p>
        </p:txBody>
      </p:sp>
      <p:sp>
        <p:nvSpPr>
          <p:cNvPr id="22" name="Text Placeholder 22"/>
          <p:cNvSpPr>
            <a:spLocks noGrp="1"/>
          </p:cNvSpPr>
          <p:nvPr>
            <p:ph type="body" sz="quarter" idx="20" hasCustomPrompt="1"/>
          </p:nvPr>
        </p:nvSpPr>
        <p:spPr>
          <a:xfrm>
            <a:off x="3427784" y="4047427"/>
            <a:ext cx="2161598" cy="472246"/>
          </a:xfrm>
          <a:prstGeom prst="rect">
            <a:avLst/>
          </a:prstGeom>
        </p:spPr>
        <p:txBody>
          <a:bodyPr vert="horz" anchor="t"/>
          <a:lstStyle>
            <a:lvl1pPr marL="0" indent="0" algn="l">
              <a:lnSpc>
                <a:spcPct val="100000"/>
              </a:lnSpc>
              <a:buNone/>
              <a:defRPr sz="2400" b="0" i="0" baseline="0">
                <a:solidFill>
                  <a:srgbClr val="FFFFFF"/>
                </a:solidFill>
                <a:latin typeface="Open Sans"/>
                <a:cs typeface="Open Sans"/>
              </a:defRPr>
            </a:lvl1pPr>
          </a:lstStyle>
          <a:p>
            <a:pPr lvl="0"/>
            <a:r>
              <a:rPr lang="en-US" dirty="0" smtClean="0"/>
              <a:t>Edit</a:t>
            </a:r>
          </a:p>
        </p:txBody>
      </p:sp>
      <p:sp>
        <p:nvSpPr>
          <p:cNvPr id="23" name="Text Placeholder 22"/>
          <p:cNvSpPr>
            <a:spLocks noGrp="1"/>
          </p:cNvSpPr>
          <p:nvPr>
            <p:ph type="body" sz="quarter" idx="21" hasCustomPrompt="1"/>
          </p:nvPr>
        </p:nvSpPr>
        <p:spPr>
          <a:xfrm>
            <a:off x="6449019" y="4050975"/>
            <a:ext cx="2161598" cy="472246"/>
          </a:xfrm>
          <a:prstGeom prst="rect">
            <a:avLst/>
          </a:prstGeom>
        </p:spPr>
        <p:txBody>
          <a:bodyPr vert="horz" anchor="t"/>
          <a:lstStyle>
            <a:lvl1pPr marL="0" indent="0" algn="l">
              <a:lnSpc>
                <a:spcPct val="100000"/>
              </a:lnSpc>
              <a:buNone/>
              <a:defRPr sz="2400" b="0" i="0" baseline="0">
                <a:solidFill>
                  <a:srgbClr val="FFFFFF"/>
                </a:solidFill>
                <a:latin typeface="Open Sans"/>
                <a:cs typeface="Open Sans"/>
              </a:defRPr>
            </a:lvl1pPr>
          </a:lstStyle>
          <a:p>
            <a:pPr lvl="0"/>
            <a:r>
              <a:rPr lang="en-US" dirty="0" smtClean="0"/>
              <a:t>Edit</a:t>
            </a:r>
          </a:p>
        </p:txBody>
      </p:sp>
      <p:sp>
        <p:nvSpPr>
          <p:cNvPr id="13" name="Title 8"/>
          <p:cNvSpPr>
            <a:spLocks noGrp="1"/>
          </p:cNvSpPr>
          <p:nvPr>
            <p:ph type="title" hasCustomPrompt="1"/>
          </p:nvPr>
        </p:nvSpPr>
        <p:spPr>
          <a:xfrm>
            <a:off x="312738" y="279917"/>
            <a:ext cx="8245475" cy="485193"/>
          </a:xfrm>
          <a:prstGeom prst="rect">
            <a:avLst/>
          </a:prstGeom>
        </p:spPr>
        <p:txBody>
          <a:bodyPr anchor="ctr"/>
          <a:lstStyle>
            <a:lvl1pPr>
              <a:defRPr sz="2800">
                <a:solidFill>
                  <a:schemeClr val="bg1"/>
                </a:solidFill>
                <a:latin typeface="Interstate-Regular"/>
              </a:defRPr>
            </a:lvl1pPr>
          </a:lstStyle>
          <a:p>
            <a:r>
              <a:rPr lang="en-US" dirty="0" smtClean="0"/>
              <a:t>Click to edit headline</a:t>
            </a:r>
          </a:p>
        </p:txBody>
      </p:sp>
    </p:spTree>
    <p:extLst>
      <p:ext uri="{BB962C8B-B14F-4D97-AF65-F5344CB8AC3E}">
        <p14:creationId xmlns:p14="http://schemas.microsoft.com/office/powerpoint/2010/main" val="280470700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tart_End_Cap">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6220"/>
            <a:ext cx="9144000" cy="4191340"/>
          </a:xfrm>
          <a:prstGeom prst="rect">
            <a:avLst/>
          </a:prstGeom>
        </p:spPr>
      </p:pic>
      <p:sp>
        <p:nvSpPr>
          <p:cNvPr id="15" name="Rectangle 14"/>
          <p:cNvSpPr/>
          <p:nvPr userDrawn="1"/>
        </p:nvSpPr>
        <p:spPr bwMode="auto">
          <a:xfrm>
            <a:off x="0" y="4057729"/>
            <a:ext cx="9144000" cy="799598"/>
          </a:xfrm>
          <a:prstGeom prst="rect">
            <a:avLst/>
          </a:prstGeom>
          <a:solidFill>
            <a:schemeClr val="accent3"/>
          </a:solidFill>
          <a:ln w="9525">
            <a:noFill/>
            <a:miter lim="800000"/>
            <a:headEnd/>
            <a:tailEnd/>
          </a:ln>
          <a:effectLst/>
        </p:spPr>
        <p:txBody>
          <a:bodyPr wrap="none" rtlCol="0" anchor="ctr"/>
          <a:lstStyle/>
          <a:p>
            <a:pPr algn="ctr" defTabSz="914400" fontAlgn="base">
              <a:spcBef>
                <a:spcPct val="0"/>
              </a:spcBef>
              <a:spcAft>
                <a:spcPct val="0"/>
              </a:spcAft>
            </a:pPr>
            <a:endParaRPr lang="en-US" sz="2400">
              <a:solidFill>
                <a:srgbClr val="191919"/>
              </a:solidFill>
              <a:latin typeface="Arial" charset="0"/>
              <a:ea typeface="MS PGothic" charset="0"/>
              <a:cs typeface="MS PGothic" charset="0"/>
            </a:endParaRPr>
          </a:p>
        </p:txBody>
      </p:sp>
      <p:sp>
        <p:nvSpPr>
          <p:cNvPr id="35" name="Text Placeholder 22"/>
          <p:cNvSpPr>
            <a:spLocks noGrp="1"/>
          </p:cNvSpPr>
          <p:nvPr>
            <p:ph type="body" sz="quarter" idx="17" hasCustomPrompt="1"/>
          </p:nvPr>
        </p:nvSpPr>
        <p:spPr>
          <a:xfrm>
            <a:off x="141116" y="4294523"/>
            <a:ext cx="8866670" cy="321408"/>
          </a:xfrm>
          <a:prstGeom prst="rect">
            <a:avLst/>
          </a:prstGeom>
          <a:ln>
            <a:noFill/>
          </a:ln>
        </p:spPr>
        <p:txBody>
          <a:bodyPr vert="horz" anchor="t"/>
          <a:lstStyle>
            <a:lvl1pPr marL="0" indent="0" algn="ctr">
              <a:lnSpc>
                <a:spcPct val="90000"/>
              </a:lnSpc>
              <a:buNone/>
              <a:defRPr sz="1600" b="0" i="0" cap="none" baseline="0">
                <a:solidFill>
                  <a:srgbClr val="FFFFFF"/>
                </a:solidFill>
                <a:latin typeface="Interstate-Regular"/>
                <a:cs typeface="Interstate-Regular"/>
              </a:defRPr>
            </a:lvl1pPr>
          </a:lstStyle>
          <a:p>
            <a:pPr lvl="0"/>
            <a:r>
              <a:rPr lang="en-US" dirty="0" smtClean="0"/>
              <a:t>The new generation of user-centric application performance management</a:t>
            </a:r>
          </a:p>
        </p:txBody>
      </p:sp>
      <p:pic>
        <p:nvPicPr>
          <p:cNvPr id="14" name="Picture 13" descr="Dynatrace_cover-logo.eps"/>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799863" y="559386"/>
            <a:ext cx="3534571" cy="3056927"/>
          </a:xfrm>
          <a:prstGeom prst="rect">
            <a:avLst/>
          </a:prstGeom>
        </p:spPr>
      </p:pic>
    </p:spTree>
    <p:extLst>
      <p:ext uri="{BB962C8B-B14F-4D97-AF65-F5344CB8AC3E}">
        <p14:creationId xmlns:p14="http://schemas.microsoft.com/office/powerpoint/2010/main" val="412957117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ntent 1A">
    <p:spTree>
      <p:nvGrpSpPr>
        <p:cNvPr id="1" name=""/>
        <p:cNvGrpSpPr/>
        <p:nvPr/>
      </p:nvGrpSpPr>
      <p:grpSpPr>
        <a:xfrm>
          <a:off x="0" y="0"/>
          <a:ext cx="0" cy="0"/>
          <a:chOff x="0" y="0"/>
          <a:chExt cx="0" cy="0"/>
        </a:xfrm>
      </p:grpSpPr>
      <p:sp>
        <p:nvSpPr>
          <p:cNvPr id="16" name="Content Placeholder 5"/>
          <p:cNvSpPr>
            <a:spLocks noGrp="1"/>
          </p:cNvSpPr>
          <p:nvPr>
            <p:ph sz="quarter" idx="11"/>
          </p:nvPr>
        </p:nvSpPr>
        <p:spPr>
          <a:xfrm>
            <a:off x="312739" y="939281"/>
            <a:ext cx="8245475" cy="3751781"/>
          </a:xfrm>
          <a:prstGeom prst="rect">
            <a:avLst/>
          </a:prstGeom>
        </p:spPr>
        <p:txBody>
          <a:bodyPr/>
          <a:lstStyle>
            <a:lvl1pPr marL="169863" indent="-169863">
              <a:buClr>
                <a:schemeClr val="accent3"/>
              </a:buClr>
              <a:buFont typeface="Arial" panose="020B0604020202020204" pitchFamily="34" charset="0"/>
              <a:buChar char="•"/>
              <a:defRPr sz="2200" b="0" i="0">
                <a:latin typeface="Open Sans"/>
                <a:cs typeface="Open Sans"/>
              </a:defRPr>
            </a:lvl1pPr>
            <a:lvl2pPr marL="742950" indent="-285750">
              <a:buClr>
                <a:schemeClr val="accent3"/>
              </a:buClr>
              <a:buFont typeface="Arial" panose="020B0604020202020204" pitchFamily="34" charset="0"/>
              <a:buChar char="•"/>
              <a:defRPr sz="1800" b="0" i="0">
                <a:latin typeface="Open Sans"/>
                <a:cs typeface="Open Sans"/>
              </a:defRPr>
            </a:lvl2pPr>
            <a:lvl3pPr marL="1143000" indent="-228600">
              <a:buClr>
                <a:schemeClr val="accent3"/>
              </a:buClr>
              <a:buFont typeface="Arial" panose="020B0604020202020204" pitchFamily="34" charset="0"/>
              <a:buChar char="•"/>
              <a:defRPr sz="1400" b="0" i="0">
                <a:latin typeface="Open Sans"/>
                <a:cs typeface="Open Sans"/>
              </a:defRPr>
            </a:lvl3pPr>
            <a:lvl4pPr marL="1600200" indent="-228600">
              <a:buClr>
                <a:schemeClr val="accent3"/>
              </a:buClr>
              <a:buFont typeface="Arial" panose="020B0604020202020204" pitchFamily="34" charset="0"/>
              <a:buChar char="•"/>
              <a:defRPr sz="1200" b="0" i="0">
                <a:latin typeface="Open Sans"/>
                <a:cs typeface="Open Sans"/>
              </a:defRPr>
            </a:lvl4pPr>
            <a:lvl5pPr marL="2057400" indent="-228600">
              <a:buClr>
                <a:schemeClr val="accent3"/>
              </a:buClr>
              <a:buFont typeface="Arial" panose="020B0604020202020204" pitchFamily="34" charset="0"/>
              <a:buChar char="•"/>
              <a:defRPr sz="1000" b="0" i="0">
                <a:latin typeface="Open Sans"/>
                <a:cs typeface="Open San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8"/>
          <p:cNvSpPr>
            <a:spLocks noGrp="1"/>
          </p:cNvSpPr>
          <p:nvPr>
            <p:ph type="title" hasCustomPrompt="1"/>
          </p:nvPr>
        </p:nvSpPr>
        <p:spPr>
          <a:xfrm>
            <a:off x="312738" y="279917"/>
            <a:ext cx="8245475" cy="485193"/>
          </a:xfrm>
          <a:prstGeom prst="rect">
            <a:avLst/>
          </a:prstGeom>
        </p:spPr>
        <p:txBody>
          <a:bodyPr anchor="ctr"/>
          <a:lstStyle>
            <a:lvl1pPr>
              <a:defRPr sz="2800">
                <a:solidFill>
                  <a:schemeClr val="tx1"/>
                </a:solidFill>
                <a:latin typeface="Interstate-Regular"/>
              </a:defRPr>
            </a:lvl1pPr>
          </a:lstStyle>
          <a:p>
            <a:r>
              <a:rPr lang="en-US" dirty="0" smtClean="0"/>
              <a:t>Click to edit headline</a:t>
            </a:r>
          </a:p>
        </p:txBody>
      </p:sp>
    </p:spTree>
    <p:extLst>
      <p:ext uri="{BB962C8B-B14F-4D97-AF65-F5344CB8AC3E}">
        <p14:creationId xmlns:p14="http://schemas.microsoft.com/office/powerpoint/2010/main" val="76652209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ontent Blank">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312738" y="279917"/>
            <a:ext cx="8245475" cy="485193"/>
          </a:xfrm>
          <a:prstGeom prst="rect">
            <a:avLst/>
          </a:prstGeom>
        </p:spPr>
        <p:txBody>
          <a:bodyPr anchor="ctr"/>
          <a:lstStyle>
            <a:lvl1pPr>
              <a:defRPr sz="2800">
                <a:solidFill>
                  <a:schemeClr val="tx1"/>
                </a:solidFill>
                <a:latin typeface="Interstate-Regular"/>
              </a:defRPr>
            </a:lvl1pPr>
          </a:lstStyle>
          <a:p>
            <a:r>
              <a:rPr lang="en-US" dirty="0" smtClean="0"/>
              <a:t>Click to edit headline</a:t>
            </a:r>
          </a:p>
        </p:txBody>
      </p:sp>
    </p:spTree>
    <p:extLst>
      <p:ext uri="{BB962C8B-B14F-4D97-AF65-F5344CB8AC3E}">
        <p14:creationId xmlns:p14="http://schemas.microsoft.com/office/powerpoint/2010/main" val="3101073569"/>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Content Placeholder 3"/>
          <p:cNvSpPr>
            <a:spLocks noGrp="1"/>
          </p:cNvSpPr>
          <p:nvPr>
            <p:ph sz="half" idx="2"/>
          </p:nvPr>
        </p:nvSpPr>
        <p:spPr>
          <a:xfrm>
            <a:off x="4503738" y="939281"/>
            <a:ext cx="4054475" cy="3751782"/>
          </a:xfrm>
          <a:prstGeom prst="rect">
            <a:avLst/>
          </a:prstGeom>
        </p:spPr>
        <p:txBody>
          <a:bodyPr>
            <a:normAutofit/>
          </a:bodyPr>
          <a:lstStyle>
            <a:lvl1pPr marL="169863" indent="-169863">
              <a:buClr>
                <a:schemeClr val="accent3"/>
              </a:buClr>
              <a:buFont typeface="Arial" panose="020B0604020202020204" pitchFamily="34" charset="0"/>
              <a:buChar char="•"/>
              <a:defRPr sz="2200">
                <a:latin typeface="Open Sans"/>
                <a:cs typeface="Open Sans"/>
              </a:defRPr>
            </a:lvl1pPr>
            <a:lvl2pPr marL="742950" indent="-285750">
              <a:buClr>
                <a:schemeClr val="accent3"/>
              </a:buClr>
              <a:buFont typeface="Arial" panose="020B0604020202020204" pitchFamily="34" charset="0"/>
              <a:buChar char="•"/>
              <a:defRPr sz="1800">
                <a:latin typeface="Open Sans"/>
                <a:cs typeface="Open Sans"/>
              </a:defRPr>
            </a:lvl2pPr>
            <a:lvl3pPr marL="1143000" indent="-228600">
              <a:buClr>
                <a:schemeClr val="accent3"/>
              </a:buClr>
              <a:buFont typeface="Arial" panose="020B0604020202020204" pitchFamily="34" charset="0"/>
              <a:buChar char="•"/>
              <a:defRPr sz="1400">
                <a:latin typeface="Open Sans"/>
                <a:cs typeface="Open Sans"/>
              </a:defRPr>
            </a:lvl3pPr>
            <a:lvl4pPr marL="1600200" indent="-228600">
              <a:buClr>
                <a:schemeClr val="accent3"/>
              </a:buClr>
              <a:buFont typeface="Arial" panose="020B0604020202020204" pitchFamily="34" charset="0"/>
              <a:buChar char="•"/>
              <a:defRPr sz="1000">
                <a:latin typeface="Open Sans"/>
                <a:cs typeface="Open Sans"/>
              </a:defRPr>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Content Placeholder 2"/>
          <p:cNvSpPr>
            <a:spLocks noGrp="1"/>
          </p:cNvSpPr>
          <p:nvPr>
            <p:ph sz="half" idx="1"/>
          </p:nvPr>
        </p:nvSpPr>
        <p:spPr>
          <a:xfrm>
            <a:off x="312738" y="939281"/>
            <a:ext cx="4054475" cy="3751782"/>
          </a:xfrm>
          <a:prstGeom prst="rect">
            <a:avLst/>
          </a:prstGeom>
        </p:spPr>
        <p:txBody>
          <a:bodyPr>
            <a:normAutofit/>
          </a:bodyPr>
          <a:lstStyle>
            <a:lvl1pPr marL="169863" indent="-169863">
              <a:buClr>
                <a:schemeClr val="accent3"/>
              </a:buClr>
              <a:buFont typeface="Arial" panose="020B0604020202020204" pitchFamily="34" charset="0"/>
              <a:buChar char="•"/>
              <a:defRPr sz="2200">
                <a:latin typeface="Open Sans"/>
                <a:cs typeface="Open Sans"/>
              </a:defRPr>
            </a:lvl1pPr>
            <a:lvl2pPr marL="742950" indent="-285750">
              <a:buClr>
                <a:schemeClr val="accent3"/>
              </a:buClr>
              <a:buFont typeface="Arial" panose="020B0604020202020204" pitchFamily="34" charset="0"/>
              <a:buChar char="•"/>
              <a:defRPr sz="1800">
                <a:latin typeface="Open Sans"/>
                <a:cs typeface="Open Sans"/>
              </a:defRPr>
            </a:lvl2pPr>
            <a:lvl3pPr marL="1143000" indent="-228600">
              <a:buClr>
                <a:schemeClr val="accent3"/>
              </a:buClr>
              <a:buFont typeface="Arial" panose="020B0604020202020204" pitchFamily="34" charset="0"/>
              <a:buChar char="•"/>
              <a:defRPr sz="1400">
                <a:latin typeface="Open Sans"/>
                <a:cs typeface="Open Sans"/>
              </a:defRPr>
            </a:lvl3pPr>
            <a:lvl4pPr marL="1600200" indent="-228600">
              <a:buClr>
                <a:schemeClr val="accent3"/>
              </a:buClr>
              <a:buFont typeface="Arial" panose="020B0604020202020204" pitchFamily="34" charset="0"/>
              <a:buChar char="•"/>
              <a:defRPr sz="1000">
                <a:latin typeface="Open Sans"/>
                <a:cs typeface="Open Sans"/>
              </a:defRPr>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6" name="Title 8"/>
          <p:cNvSpPr>
            <a:spLocks noGrp="1"/>
          </p:cNvSpPr>
          <p:nvPr>
            <p:ph type="title" hasCustomPrompt="1"/>
          </p:nvPr>
        </p:nvSpPr>
        <p:spPr>
          <a:xfrm>
            <a:off x="312738" y="279917"/>
            <a:ext cx="8245475" cy="485193"/>
          </a:xfrm>
          <a:prstGeom prst="rect">
            <a:avLst/>
          </a:prstGeom>
        </p:spPr>
        <p:txBody>
          <a:bodyPr anchor="ctr"/>
          <a:lstStyle>
            <a:lvl1pPr>
              <a:defRPr sz="2800">
                <a:solidFill>
                  <a:schemeClr val="tx1"/>
                </a:solidFill>
                <a:latin typeface="Interstate-Regular"/>
              </a:defRPr>
            </a:lvl1pPr>
          </a:lstStyle>
          <a:p>
            <a:r>
              <a:rPr lang="en-US" dirty="0" smtClean="0"/>
              <a:t>Click to edit headline</a:t>
            </a:r>
          </a:p>
        </p:txBody>
      </p:sp>
    </p:spTree>
    <p:extLst>
      <p:ext uri="{BB962C8B-B14F-4D97-AF65-F5344CB8AC3E}">
        <p14:creationId xmlns:p14="http://schemas.microsoft.com/office/powerpoint/2010/main" val="124959994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315279" y="918965"/>
            <a:ext cx="4053522" cy="396875"/>
          </a:xfrm>
          <a:prstGeom prst="rect">
            <a:avLst/>
          </a:prstGeom>
        </p:spPr>
        <p:txBody>
          <a:bodyPr vert="horz"/>
          <a:lstStyle>
            <a:lvl1pPr marL="0" indent="0">
              <a:buNone/>
              <a:defRPr b="1">
                <a:latin typeface="Open Sans"/>
                <a:cs typeface="Open Sans"/>
              </a:defRPr>
            </a:lvl1pPr>
          </a:lstStyle>
          <a:p>
            <a:pPr lvl="0"/>
            <a:r>
              <a:rPr lang="en-US" dirty="0" smtClean="0"/>
              <a:t>Subhead</a:t>
            </a:r>
            <a:endParaRPr lang="en-US" dirty="0"/>
          </a:p>
        </p:txBody>
      </p:sp>
      <p:sp>
        <p:nvSpPr>
          <p:cNvPr id="7" name="Text Placeholder 4"/>
          <p:cNvSpPr>
            <a:spLocks noGrp="1"/>
          </p:cNvSpPr>
          <p:nvPr>
            <p:ph type="body" sz="quarter" idx="11" hasCustomPrompt="1"/>
          </p:nvPr>
        </p:nvSpPr>
        <p:spPr>
          <a:xfrm>
            <a:off x="4503738" y="918965"/>
            <a:ext cx="4053522" cy="396875"/>
          </a:xfrm>
          <a:prstGeom prst="rect">
            <a:avLst/>
          </a:prstGeom>
        </p:spPr>
        <p:txBody>
          <a:bodyPr vert="horz"/>
          <a:lstStyle>
            <a:lvl1pPr marL="0" indent="0">
              <a:buNone/>
              <a:defRPr b="1">
                <a:latin typeface="Open Sans"/>
                <a:cs typeface="Open Sans"/>
              </a:defRPr>
            </a:lvl1pPr>
          </a:lstStyle>
          <a:p>
            <a:pPr lvl="0"/>
            <a:r>
              <a:rPr lang="en-US" dirty="0" smtClean="0"/>
              <a:t>Subhead</a:t>
            </a:r>
            <a:endParaRPr lang="en-US" dirty="0"/>
          </a:p>
        </p:txBody>
      </p:sp>
      <p:sp>
        <p:nvSpPr>
          <p:cNvPr id="10" name="Content Placeholder 2"/>
          <p:cNvSpPr>
            <a:spLocks noGrp="1"/>
          </p:cNvSpPr>
          <p:nvPr>
            <p:ph sz="half" idx="1"/>
          </p:nvPr>
        </p:nvSpPr>
        <p:spPr>
          <a:xfrm>
            <a:off x="312738" y="1529698"/>
            <a:ext cx="4054475" cy="3192465"/>
          </a:xfrm>
          <a:prstGeom prst="rect">
            <a:avLst/>
          </a:prstGeom>
        </p:spPr>
        <p:txBody>
          <a:bodyPr>
            <a:normAutofit/>
          </a:bodyPr>
          <a:lstStyle>
            <a:lvl1pPr marL="169863" indent="-169863">
              <a:buClr>
                <a:schemeClr val="accent3"/>
              </a:buClr>
              <a:buFont typeface="Arial" panose="020B0604020202020204" pitchFamily="34" charset="0"/>
              <a:buChar char="•"/>
              <a:defRPr sz="2200">
                <a:latin typeface="Open Sans"/>
                <a:cs typeface="Open Sans"/>
              </a:defRPr>
            </a:lvl1pPr>
            <a:lvl2pPr marL="742950" indent="-285750">
              <a:buClr>
                <a:schemeClr val="accent3"/>
              </a:buClr>
              <a:buFont typeface="Arial" panose="020B0604020202020204" pitchFamily="34" charset="0"/>
              <a:buChar char="•"/>
              <a:defRPr sz="1800">
                <a:latin typeface="Open Sans"/>
                <a:cs typeface="Open Sans"/>
              </a:defRPr>
            </a:lvl2pPr>
            <a:lvl3pPr marL="1143000" indent="-228600">
              <a:buClr>
                <a:schemeClr val="accent3"/>
              </a:buClr>
              <a:buFont typeface="Arial" panose="020B0604020202020204" pitchFamily="34" charset="0"/>
              <a:buChar char="•"/>
              <a:defRPr sz="1400">
                <a:latin typeface="Open Sans"/>
                <a:cs typeface="Open Sans"/>
              </a:defRPr>
            </a:lvl3pPr>
            <a:lvl4pPr marL="1600200" indent="-228600">
              <a:buClr>
                <a:schemeClr val="accent3"/>
              </a:buClr>
              <a:buFont typeface="Arial" panose="020B0604020202020204" pitchFamily="34" charset="0"/>
              <a:buChar char="•"/>
              <a:defRPr sz="1000">
                <a:latin typeface="Open Sans"/>
                <a:cs typeface="Open Sans"/>
              </a:defRPr>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1" name="Content Placeholder 2"/>
          <p:cNvSpPr>
            <a:spLocks noGrp="1"/>
          </p:cNvSpPr>
          <p:nvPr>
            <p:ph sz="half" idx="12"/>
          </p:nvPr>
        </p:nvSpPr>
        <p:spPr>
          <a:xfrm>
            <a:off x="4502785" y="1529698"/>
            <a:ext cx="4054475" cy="3192465"/>
          </a:xfrm>
          <a:prstGeom prst="rect">
            <a:avLst/>
          </a:prstGeom>
        </p:spPr>
        <p:txBody>
          <a:bodyPr>
            <a:normAutofit/>
          </a:bodyPr>
          <a:lstStyle>
            <a:lvl1pPr marL="169863" indent="-169863">
              <a:buClr>
                <a:schemeClr val="accent3"/>
              </a:buClr>
              <a:buFont typeface="Arial" panose="020B0604020202020204" pitchFamily="34" charset="0"/>
              <a:buChar char="•"/>
              <a:defRPr sz="2200">
                <a:latin typeface="Open Sans"/>
                <a:cs typeface="Open Sans"/>
              </a:defRPr>
            </a:lvl1pPr>
            <a:lvl2pPr marL="742950" indent="-285750">
              <a:buClr>
                <a:schemeClr val="accent3"/>
              </a:buClr>
              <a:buFont typeface="Arial" panose="020B0604020202020204" pitchFamily="34" charset="0"/>
              <a:buChar char="•"/>
              <a:defRPr sz="1800">
                <a:latin typeface="Open Sans"/>
                <a:cs typeface="Open Sans"/>
              </a:defRPr>
            </a:lvl2pPr>
            <a:lvl3pPr marL="1143000" indent="-228600">
              <a:buClr>
                <a:schemeClr val="accent3"/>
              </a:buClr>
              <a:buFont typeface="Arial" panose="020B0604020202020204" pitchFamily="34" charset="0"/>
              <a:buChar char="•"/>
              <a:defRPr sz="1400">
                <a:latin typeface="Open Sans"/>
                <a:cs typeface="Open Sans"/>
              </a:defRPr>
            </a:lvl3pPr>
            <a:lvl4pPr marL="1600200" indent="-228600">
              <a:buClr>
                <a:schemeClr val="accent3"/>
              </a:buClr>
              <a:buFont typeface="Arial" panose="020B0604020202020204" pitchFamily="34" charset="0"/>
              <a:buChar char="•"/>
              <a:defRPr sz="1000">
                <a:latin typeface="Open Sans"/>
                <a:cs typeface="Open Sans"/>
              </a:defRPr>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8" name="Title 8"/>
          <p:cNvSpPr>
            <a:spLocks noGrp="1"/>
          </p:cNvSpPr>
          <p:nvPr>
            <p:ph type="title" hasCustomPrompt="1"/>
          </p:nvPr>
        </p:nvSpPr>
        <p:spPr>
          <a:xfrm>
            <a:off x="312738" y="279917"/>
            <a:ext cx="8245475" cy="485193"/>
          </a:xfrm>
          <a:prstGeom prst="rect">
            <a:avLst/>
          </a:prstGeom>
        </p:spPr>
        <p:txBody>
          <a:bodyPr anchor="ctr"/>
          <a:lstStyle>
            <a:lvl1pPr>
              <a:defRPr sz="2800">
                <a:solidFill>
                  <a:schemeClr val="tx1"/>
                </a:solidFill>
                <a:latin typeface="Interstate-Regular"/>
              </a:defRPr>
            </a:lvl1pPr>
          </a:lstStyle>
          <a:p>
            <a:r>
              <a:rPr lang="en-US" dirty="0" smtClean="0"/>
              <a:t>Click to edit headline</a:t>
            </a:r>
          </a:p>
        </p:txBody>
      </p:sp>
    </p:spTree>
    <p:extLst>
      <p:ext uri="{BB962C8B-B14F-4D97-AF65-F5344CB8AC3E}">
        <p14:creationId xmlns:p14="http://schemas.microsoft.com/office/powerpoint/2010/main" val="2130370539"/>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Comparison 1">
    <p:spTree>
      <p:nvGrpSpPr>
        <p:cNvPr id="1" name=""/>
        <p:cNvGrpSpPr/>
        <p:nvPr/>
      </p:nvGrpSpPr>
      <p:grpSpPr>
        <a:xfrm>
          <a:off x="0" y="0"/>
          <a:ext cx="0" cy="0"/>
          <a:chOff x="0" y="0"/>
          <a:chExt cx="0" cy="0"/>
        </a:xfrm>
      </p:grpSpPr>
      <p:pic>
        <p:nvPicPr>
          <p:cNvPr id="3" name="Picture 2" descr="dt_logo_vert2_black.png"/>
          <p:cNvPicPr>
            <a:picLocks noChangeAspect="1"/>
          </p:cNvPicPr>
          <p:nvPr userDrawn="1"/>
        </p:nvPicPr>
        <p:blipFill rotWithShape="1">
          <a:blip r:embed="rId2" cstate="print">
            <a:grayscl/>
            <a:alphaModFix amt="50000"/>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a:ext>
            </a:extLst>
          </a:blip>
          <a:srcRect/>
          <a:stretch/>
        </p:blipFill>
        <p:spPr>
          <a:xfrm>
            <a:off x="0" y="2854960"/>
            <a:ext cx="2997342" cy="2001520"/>
          </a:xfrm>
          <a:prstGeom prst="rect">
            <a:avLst/>
          </a:prstGeom>
        </p:spPr>
      </p:pic>
      <p:sp>
        <p:nvSpPr>
          <p:cNvPr id="6" name="Content Placeholder 2"/>
          <p:cNvSpPr>
            <a:spLocks noGrp="1"/>
          </p:cNvSpPr>
          <p:nvPr>
            <p:ph sz="half" idx="1"/>
          </p:nvPr>
        </p:nvSpPr>
        <p:spPr>
          <a:xfrm>
            <a:off x="4368444" y="953058"/>
            <a:ext cx="4054475" cy="3851672"/>
          </a:xfrm>
          <a:prstGeom prst="rect">
            <a:avLst/>
          </a:prstGeom>
        </p:spPr>
        <p:txBody>
          <a:bodyPr>
            <a:normAutofit/>
          </a:bodyPr>
          <a:lstStyle>
            <a:lvl1pPr marL="169863" indent="-169863">
              <a:buClr>
                <a:schemeClr val="accent3"/>
              </a:buClr>
              <a:buFont typeface="Arial" panose="020B0604020202020204" pitchFamily="34" charset="0"/>
              <a:buChar char="•"/>
              <a:defRPr sz="2200">
                <a:latin typeface="Open Sans"/>
                <a:cs typeface="Open Sans"/>
              </a:defRPr>
            </a:lvl1pPr>
            <a:lvl2pPr marL="742950" indent="-285750">
              <a:buClr>
                <a:schemeClr val="accent3"/>
              </a:buClr>
              <a:buFont typeface="Arial" panose="020B0604020202020204" pitchFamily="34" charset="0"/>
              <a:buChar char="•"/>
              <a:defRPr sz="1800">
                <a:latin typeface="Open Sans"/>
                <a:cs typeface="Open Sans"/>
              </a:defRPr>
            </a:lvl2pPr>
            <a:lvl3pPr marL="1143000" indent="-228600">
              <a:buClr>
                <a:schemeClr val="accent3"/>
              </a:buClr>
              <a:buFont typeface="Arial" panose="020B0604020202020204" pitchFamily="34" charset="0"/>
              <a:buChar char="•"/>
              <a:defRPr sz="1400">
                <a:latin typeface="Open Sans"/>
                <a:cs typeface="Open Sans"/>
              </a:defRPr>
            </a:lvl3pPr>
            <a:lvl4pPr marL="1600200" indent="-228600">
              <a:buClr>
                <a:schemeClr val="accent3"/>
              </a:buClr>
              <a:buFont typeface="Arial" panose="020B0604020202020204" pitchFamily="34" charset="0"/>
              <a:buChar char="•"/>
              <a:defRPr sz="1000">
                <a:latin typeface="Open Sans"/>
                <a:cs typeface="Open Sans"/>
              </a:defRPr>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Title 3"/>
          <p:cNvSpPr>
            <a:spLocks noGrp="1"/>
          </p:cNvSpPr>
          <p:nvPr>
            <p:ph type="title" hasCustomPrompt="1"/>
          </p:nvPr>
        </p:nvSpPr>
        <p:spPr>
          <a:xfrm>
            <a:off x="409078" y="953058"/>
            <a:ext cx="3600184" cy="1547546"/>
          </a:xfrm>
          <a:prstGeom prst="rect">
            <a:avLst/>
          </a:prstGeom>
        </p:spPr>
        <p:txBody>
          <a:bodyPr/>
          <a:lstStyle>
            <a:lvl1pPr>
              <a:lnSpc>
                <a:spcPct val="100000"/>
              </a:lnSpc>
              <a:defRPr>
                <a:solidFill>
                  <a:schemeClr val="tx1"/>
                </a:solidFill>
                <a:latin typeface="Interstate-Regular"/>
              </a:defRPr>
            </a:lvl1pPr>
          </a:lstStyle>
          <a:p>
            <a:r>
              <a:rPr lang="en-US" dirty="0" smtClean="0"/>
              <a:t>Click to edit headline</a:t>
            </a:r>
            <a:endParaRPr lang="en-US" dirty="0"/>
          </a:p>
        </p:txBody>
      </p:sp>
    </p:spTree>
    <p:extLst>
      <p:ext uri="{BB962C8B-B14F-4D97-AF65-F5344CB8AC3E}">
        <p14:creationId xmlns:p14="http://schemas.microsoft.com/office/powerpoint/2010/main" val="2403688964"/>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Comparison 1">
    <p:spTree>
      <p:nvGrpSpPr>
        <p:cNvPr id="1" name=""/>
        <p:cNvGrpSpPr/>
        <p:nvPr/>
      </p:nvGrpSpPr>
      <p:grpSpPr>
        <a:xfrm>
          <a:off x="0" y="0"/>
          <a:ext cx="0" cy="0"/>
          <a:chOff x="0" y="0"/>
          <a:chExt cx="0" cy="0"/>
        </a:xfrm>
      </p:grpSpPr>
      <p:pic>
        <p:nvPicPr>
          <p:cNvPr id="3" name="Picture 2" descr="dt_logo_vert2_black.png"/>
          <p:cNvPicPr>
            <a:picLocks noChangeAspect="1"/>
          </p:cNvPicPr>
          <p:nvPr userDrawn="1"/>
        </p:nvPicPr>
        <p:blipFill rotWithShape="1">
          <a:blip r:embed="rId2" cstate="print">
            <a:grayscl/>
            <a:alphaModFix amt="50000"/>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a:ext>
            </a:extLst>
          </a:blip>
          <a:srcRect/>
          <a:stretch/>
        </p:blipFill>
        <p:spPr>
          <a:xfrm>
            <a:off x="0" y="2854960"/>
            <a:ext cx="2997342" cy="2001520"/>
          </a:xfrm>
          <a:prstGeom prst="rect">
            <a:avLst/>
          </a:prstGeom>
        </p:spPr>
      </p:pic>
      <p:sp>
        <p:nvSpPr>
          <p:cNvPr id="6" name="Content Placeholder 2"/>
          <p:cNvSpPr>
            <a:spLocks noGrp="1"/>
          </p:cNvSpPr>
          <p:nvPr>
            <p:ph sz="half" idx="1" hasCustomPrompt="1"/>
          </p:nvPr>
        </p:nvSpPr>
        <p:spPr>
          <a:xfrm>
            <a:off x="4368444" y="1611086"/>
            <a:ext cx="4054475" cy="3193644"/>
          </a:xfrm>
          <a:prstGeom prst="rect">
            <a:avLst/>
          </a:prstGeom>
        </p:spPr>
        <p:txBody>
          <a:bodyPr>
            <a:normAutofit/>
          </a:bodyPr>
          <a:lstStyle>
            <a:lvl1pPr marL="0" indent="0">
              <a:buClrTx/>
              <a:buNone/>
              <a:defRPr sz="2200">
                <a:solidFill>
                  <a:schemeClr val="accent3"/>
                </a:solidFill>
                <a:latin typeface="Open Sans"/>
                <a:cs typeface="Open Sans"/>
              </a:defRPr>
            </a:lvl1pPr>
            <a:lvl2pPr marL="742950" indent="-285750">
              <a:buClr>
                <a:schemeClr val="accent3"/>
              </a:buClr>
              <a:buFont typeface="Arial" panose="020B0604020202020204" pitchFamily="34" charset="0"/>
              <a:buChar char="•"/>
              <a:defRPr sz="1800">
                <a:latin typeface="Open Sans"/>
                <a:cs typeface="Open Sans"/>
              </a:defRPr>
            </a:lvl2pPr>
            <a:lvl3pPr marL="1143000" indent="-228600">
              <a:buClr>
                <a:schemeClr val="accent3"/>
              </a:buClr>
              <a:buFont typeface="Arial" panose="020B0604020202020204" pitchFamily="34" charset="0"/>
              <a:buChar char="•"/>
              <a:defRPr sz="1400">
                <a:latin typeface="Open Sans"/>
                <a:cs typeface="Open Sans"/>
              </a:defRPr>
            </a:lvl3pPr>
            <a:lvl4pPr marL="1600200" indent="-228600">
              <a:buClr>
                <a:schemeClr val="accent3"/>
              </a:buClr>
              <a:buFont typeface="Arial" panose="020B0604020202020204" pitchFamily="34" charset="0"/>
              <a:buChar char="•"/>
              <a:defRPr sz="1000">
                <a:latin typeface="Open Sans"/>
                <a:cs typeface="Open Sans"/>
              </a:defRPr>
            </a:lvl4pPr>
            <a:lvl5pPr>
              <a:defRPr sz="1800"/>
            </a:lvl5pPr>
            <a:lvl6pPr>
              <a:defRPr sz="1800"/>
            </a:lvl6pPr>
            <a:lvl7pPr>
              <a:defRPr sz="1800"/>
            </a:lvl7pPr>
            <a:lvl8pPr>
              <a:defRPr sz="1800"/>
            </a:lvl8pPr>
            <a:lvl9pPr>
              <a:defRPr sz="1800"/>
            </a:lvl9pPr>
          </a:lstStyle>
          <a:p>
            <a:pPr lvl="0"/>
            <a:r>
              <a:rPr lang="en-US" dirty="0" smtClean="0"/>
              <a:t>Click to edit subhead</a:t>
            </a:r>
          </a:p>
          <a:p>
            <a:pPr lvl="1"/>
            <a:r>
              <a:rPr lang="en-US" dirty="0" smtClean="0"/>
              <a:t>Second level</a:t>
            </a:r>
          </a:p>
          <a:p>
            <a:pPr lvl="2"/>
            <a:r>
              <a:rPr lang="en-US" dirty="0" smtClean="0"/>
              <a:t>Third level</a:t>
            </a:r>
          </a:p>
          <a:p>
            <a:pPr lvl="3"/>
            <a:r>
              <a:rPr lang="en-US" dirty="0" smtClean="0"/>
              <a:t>Fourth level</a:t>
            </a:r>
          </a:p>
        </p:txBody>
      </p:sp>
      <p:sp>
        <p:nvSpPr>
          <p:cNvPr id="4" name="Picture Placeholder 3"/>
          <p:cNvSpPr>
            <a:spLocks noGrp="1"/>
          </p:cNvSpPr>
          <p:nvPr>
            <p:ph type="pic" sz="quarter" idx="10"/>
          </p:nvPr>
        </p:nvSpPr>
        <p:spPr>
          <a:xfrm>
            <a:off x="553931" y="946641"/>
            <a:ext cx="3128962" cy="1816100"/>
          </a:xfrm>
          <a:prstGeom prst="rect">
            <a:avLst/>
          </a:prstGeom>
        </p:spPr>
        <p:txBody>
          <a:bodyPr/>
          <a:lstStyle>
            <a:lvl1pPr marL="0" indent="0">
              <a:buNone/>
              <a:defRPr/>
            </a:lvl1pPr>
          </a:lstStyle>
          <a:p>
            <a:endParaRPr lang="en-US" dirty="0"/>
          </a:p>
        </p:txBody>
      </p:sp>
      <p:sp>
        <p:nvSpPr>
          <p:cNvPr id="8" name="Title 7"/>
          <p:cNvSpPr>
            <a:spLocks noGrp="1"/>
          </p:cNvSpPr>
          <p:nvPr>
            <p:ph type="title" hasCustomPrompt="1"/>
          </p:nvPr>
        </p:nvSpPr>
        <p:spPr>
          <a:xfrm>
            <a:off x="4368443" y="946641"/>
            <a:ext cx="4054475" cy="581853"/>
          </a:xfrm>
          <a:prstGeom prst="rect">
            <a:avLst/>
          </a:prstGeom>
        </p:spPr>
        <p:txBody>
          <a:bodyPr/>
          <a:lstStyle>
            <a:lvl1pPr>
              <a:defRPr sz="2800">
                <a:solidFill>
                  <a:schemeClr val="tx1"/>
                </a:solidFill>
                <a:latin typeface="Interstate-Regular"/>
              </a:defRPr>
            </a:lvl1pPr>
          </a:lstStyle>
          <a:p>
            <a:r>
              <a:rPr lang="en-US" dirty="0" smtClean="0"/>
              <a:t>Click to edit headline</a:t>
            </a:r>
            <a:endParaRPr lang="en-US" dirty="0"/>
          </a:p>
        </p:txBody>
      </p:sp>
    </p:spTree>
    <p:extLst>
      <p:ext uri="{BB962C8B-B14F-4D97-AF65-F5344CB8AC3E}">
        <p14:creationId xmlns:p14="http://schemas.microsoft.com/office/powerpoint/2010/main" val="428470182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 Generic">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4846320"/>
          </a:xfrm>
          <a:prstGeom prst="rect">
            <a:avLst/>
          </a:prstGeom>
        </p:spPr>
      </p:pic>
      <p:sp>
        <p:nvSpPr>
          <p:cNvPr id="4" name="Rectangle 3"/>
          <p:cNvSpPr/>
          <p:nvPr userDrawn="1"/>
        </p:nvSpPr>
        <p:spPr bwMode="auto">
          <a:xfrm>
            <a:off x="0" y="0"/>
            <a:ext cx="9144000" cy="4206662"/>
          </a:xfrm>
          <a:prstGeom prst="rect">
            <a:avLst/>
          </a:prstGeom>
          <a:solidFill>
            <a:schemeClr val="tx1">
              <a:alpha val="71000"/>
            </a:schemeClr>
          </a:solidFill>
          <a:ln w="9525">
            <a:noFill/>
            <a:miter lim="800000"/>
            <a:headEnd/>
            <a:tailEnd/>
          </a:ln>
          <a:effectLst/>
        </p:spPr>
        <p:txBody>
          <a:bodyPr wrap="none" rtlCol="0" anchor="ctr"/>
          <a:lstStyle/>
          <a:p>
            <a:pPr algn="ctr" defTabSz="914400" fontAlgn="base">
              <a:spcBef>
                <a:spcPct val="0"/>
              </a:spcBef>
              <a:spcAft>
                <a:spcPct val="0"/>
              </a:spcAft>
            </a:pPr>
            <a:endParaRPr lang="en-US" sz="2400">
              <a:solidFill>
                <a:srgbClr val="312F31"/>
              </a:solidFill>
              <a:latin typeface="Arial" charset="0"/>
              <a:ea typeface="MS PGothic" charset="0"/>
              <a:cs typeface="MS PGothic" charset="0"/>
            </a:endParaRPr>
          </a:p>
        </p:txBody>
      </p:sp>
      <p:sp>
        <p:nvSpPr>
          <p:cNvPr id="29" name="Rectangle 28"/>
          <p:cNvSpPr/>
          <p:nvPr userDrawn="1"/>
        </p:nvSpPr>
        <p:spPr bwMode="auto">
          <a:xfrm>
            <a:off x="0" y="4192357"/>
            <a:ext cx="9144000" cy="666333"/>
          </a:xfrm>
          <a:prstGeom prst="rect">
            <a:avLst/>
          </a:prstGeom>
          <a:solidFill>
            <a:schemeClr val="accent3"/>
          </a:solidFill>
          <a:ln w="9525">
            <a:noFill/>
            <a:miter lim="800000"/>
            <a:headEnd/>
            <a:tailEnd/>
          </a:ln>
          <a:effectLst/>
        </p:spPr>
        <p:txBody>
          <a:bodyPr wrap="none" rtlCol="0" anchor="ctr"/>
          <a:lstStyle/>
          <a:p>
            <a:pPr algn="ctr" defTabSz="914400" fontAlgn="base">
              <a:spcBef>
                <a:spcPct val="0"/>
              </a:spcBef>
              <a:spcAft>
                <a:spcPct val="0"/>
              </a:spcAft>
            </a:pPr>
            <a:endParaRPr lang="en-US" sz="2400">
              <a:solidFill>
                <a:srgbClr val="312F31"/>
              </a:solidFill>
              <a:latin typeface="Arial" charset="0"/>
              <a:ea typeface="MS PGothic" charset="0"/>
              <a:cs typeface="MS PGothic" charset="0"/>
            </a:endParaRPr>
          </a:p>
        </p:txBody>
      </p:sp>
      <p:sp>
        <p:nvSpPr>
          <p:cNvPr id="23" name="Text Placeholder 22"/>
          <p:cNvSpPr>
            <a:spLocks noGrp="1"/>
          </p:cNvSpPr>
          <p:nvPr>
            <p:ph type="body" sz="quarter" idx="11" hasCustomPrompt="1"/>
          </p:nvPr>
        </p:nvSpPr>
        <p:spPr>
          <a:xfrm>
            <a:off x="358775" y="3042673"/>
            <a:ext cx="6689725" cy="752475"/>
          </a:xfrm>
          <a:prstGeom prst="rect">
            <a:avLst/>
          </a:prstGeom>
        </p:spPr>
        <p:txBody>
          <a:bodyPr vert="horz"/>
          <a:lstStyle>
            <a:lvl1pPr marL="0" indent="0">
              <a:buNone/>
              <a:defRPr sz="2000" b="0" i="0">
                <a:solidFill>
                  <a:srgbClr val="FFFFFF"/>
                </a:solidFill>
                <a:latin typeface="Interstate-Regular"/>
                <a:cs typeface="Interstate-Regular"/>
              </a:defRPr>
            </a:lvl1pPr>
          </a:lstStyle>
          <a:p>
            <a:pPr lvl="0"/>
            <a:r>
              <a:rPr lang="en-US" dirty="0" smtClean="0"/>
              <a:t>Click to edit subtitle</a:t>
            </a:r>
          </a:p>
        </p:txBody>
      </p:sp>
      <p:sp>
        <p:nvSpPr>
          <p:cNvPr id="27" name="Text Placeholder 26"/>
          <p:cNvSpPr>
            <a:spLocks noGrp="1"/>
          </p:cNvSpPr>
          <p:nvPr>
            <p:ph type="body" sz="quarter" idx="12" hasCustomPrompt="1"/>
          </p:nvPr>
        </p:nvSpPr>
        <p:spPr>
          <a:xfrm>
            <a:off x="358775" y="4280207"/>
            <a:ext cx="4759507" cy="492568"/>
          </a:xfrm>
          <a:prstGeom prst="rect">
            <a:avLst/>
          </a:prstGeom>
        </p:spPr>
        <p:txBody>
          <a:bodyPr vert="horz"/>
          <a:lstStyle>
            <a:lvl1pPr marL="0" marR="0" indent="0" algn="l" defTabSz="914400" rtl="0" eaLnBrk="1" fontAlgn="base" latinLnBrk="0" hangingPunct="1">
              <a:lnSpc>
                <a:spcPct val="80000"/>
              </a:lnSpc>
              <a:spcBef>
                <a:spcPts val="600"/>
              </a:spcBef>
              <a:spcAft>
                <a:spcPts val="600"/>
              </a:spcAft>
              <a:buClr>
                <a:schemeClr val="accent2"/>
              </a:buClr>
              <a:buSzTx/>
              <a:buFont typeface="Arial" charset="0"/>
              <a:buNone/>
              <a:tabLst/>
              <a:defRPr sz="1800" b="0" i="0">
                <a:solidFill>
                  <a:srgbClr val="FFFFFF"/>
                </a:solidFill>
                <a:latin typeface="Open Sans"/>
                <a:cs typeface="Open Sans"/>
              </a:defRPr>
            </a:lvl1pPr>
          </a:lstStyle>
          <a:p>
            <a:pPr marL="0" marR="0" lvl="0" indent="0" algn="l" defTabSz="914400" rtl="0" eaLnBrk="1" fontAlgn="base" latinLnBrk="0" hangingPunct="1">
              <a:lnSpc>
                <a:spcPct val="80000"/>
              </a:lnSpc>
              <a:spcBef>
                <a:spcPts val="600"/>
              </a:spcBef>
              <a:spcAft>
                <a:spcPts val="600"/>
              </a:spcAft>
              <a:buClr>
                <a:schemeClr val="accent2"/>
              </a:buClr>
              <a:buSzTx/>
              <a:buFont typeface="Arial" charset="0"/>
              <a:buNone/>
              <a:tabLst/>
              <a:defRPr/>
            </a:pPr>
            <a:r>
              <a:rPr lang="en-US" dirty="0" smtClean="0"/>
              <a:t>Click to edit date/name</a:t>
            </a:r>
          </a:p>
        </p:txBody>
      </p:sp>
      <p:sp>
        <p:nvSpPr>
          <p:cNvPr id="28" name="Title 1"/>
          <p:cNvSpPr>
            <a:spLocks noGrp="1"/>
          </p:cNvSpPr>
          <p:nvPr>
            <p:ph type="title" hasCustomPrompt="1"/>
          </p:nvPr>
        </p:nvSpPr>
        <p:spPr>
          <a:xfrm>
            <a:off x="358775" y="1003300"/>
            <a:ext cx="6689725" cy="1812925"/>
          </a:xfrm>
          <a:prstGeom prst="rect">
            <a:avLst/>
          </a:prstGeom>
        </p:spPr>
        <p:txBody>
          <a:bodyPr vert="horz" wrap="square" lIns="91440" tIns="45720" rIns="91440" bIns="45720" numCol="1" anchor="b" compatLnSpc="1">
            <a:prstTxWarp prst="textNoShape">
              <a:avLst/>
            </a:prstTxWarp>
          </a:bodyPr>
          <a:lstStyle>
            <a:lvl1pPr>
              <a:defRPr sz="4000" b="0" i="0" cap="none" baseline="0">
                <a:solidFill>
                  <a:schemeClr val="bg2"/>
                </a:solidFill>
                <a:latin typeface="Interstate-Bold"/>
                <a:cs typeface="Interstate-Bold"/>
              </a:defRPr>
            </a:lvl1pPr>
          </a:lstStyle>
          <a:p>
            <a:r>
              <a:rPr lang="en-US" dirty="0" smtClean="0"/>
              <a:t>Click to edit title</a:t>
            </a:r>
            <a:endParaRPr dirty="0"/>
          </a:p>
        </p:txBody>
      </p:sp>
      <p:pic>
        <p:nvPicPr>
          <p:cNvPr id="2" name="Picture 1" descr="Dynatrace_cover-logo.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956153" y="215900"/>
            <a:ext cx="959248" cy="829620"/>
          </a:xfrm>
          <a:prstGeom prst="rect">
            <a:avLst/>
          </a:prstGeom>
        </p:spPr>
      </p:pic>
      <p:sp>
        <p:nvSpPr>
          <p:cNvPr id="10" name="Rectangle 9"/>
          <p:cNvSpPr/>
          <p:nvPr userDrawn="1"/>
        </p:nvSpPr>
        <p:spPr bwMode="auto">
          <a:xfrm>
            <a:off x="0" y="4858389"/>
            <a:ext cx="9144000" cy="233751"/>
          </a:xfrm>
          <a:prstGeom prst="rect">
            <a:avLst/>
          </a:prstGeom>
          <a:solidFill>
            <a:schemeClr val="tx2"/>
          </a:solidFill>
          <a:ln w="9525">
            <a:noFill/>
            <a:miter lim="800000"/>
            <a:headEnd/>
            <a:tailEnd/>
          </a:ln>
          <a:effectLst/>
        </p:spPr>
        <p:txBody>
          <a:bodyPr wrap="none" rtlCol="0" anchor="ctr"/>
          <a:lstStyle/>
          <a:p>
            <a:pPr algn="ctr" defTabSz="914400" fontAlgn="base">
              <a:spcBef>
                <a:spcPct val="0"/>
              </a:spcBef>
              <a:spcAft>
                <a:spcPct val="0"/>
              </a:spcAft>
            </a:pPr>
            <a:endParaRPr lang="en-US" sz="2400">
              <a:solidFill>
                <a:srgbClr val="191919"/>
              </a:solidFill>
              <a:latin typeface="Arial" charset="0"/>
              <a:ea typeface="MS PGothic" charset="0"/>
              <a:cs typeface="MS PGothic" charset="0"/>
            </a:endParaRPr>
          </a:p>
        </p:txBody>
      </p:sp>
    </p:spTree>
    <p:extLst>
      <p:ext uri="{BB962C8B-B14F-4D97-AF65-F5344CB8AC3E}">
        <p14:creationId xmlns:p14="http://schemas.microsoft.com/office/powerpoint/2010/main" val="97525100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Comparison 1">
    <p:spTree>
      <p:nvGrpSpPr>
        <p:cNvPr id="1" name=""/>
        <p:cNvGrpSpPr/>
        <p:nvPr/>
      </p:nvGrpSpPr>
      <p:grpSpPr>
        <a:xfrm>
          <a:off x="0" y="0"/>
          <a:ext cx="0" cy="0"/>
          <a:chOff x="0" y="0"/>
          <a:chExt cx="0" cy="0"/>
        </a:xfrm>
      </p:grpSpPr>
      <p:sp>
        <p:nvSpPr>
          <p:cNvPr id="3" name="Rectangle 2"/>
          <p:cNvSpPr/>
          <p:nvPr userDrawn="1"/>
        </p:nvSpPr>
        <p:spPr bwMode="auto">
          <a:xfrm>
            <a:off x="0" y="-1"/>
            <a:ext cx="9144000" cy="4867064"/>
          </a:xfrm>
          <a:prstGeom prst="rect">
            <a:avLst/>
          </a:prstGeom>
          <a:solidFill>
            <a:schemeClr val="accent3"/>
          </a:solidFill>
          <a:ln w="9525">
            <a:noFill/>
            <a:miter lim="800000"/>
            <a:headEnd/>
            <a:tailEnd/>
          </a:ln>
          <a:effectLst/>
        </p:spPr>
        <p:txBody>
          <a:bodyPr wrap="none" rtlCol="0" anchor="ctr"/>
          <a:lstStyle/>
          <a:p>
            <a:pPr algn="ctr" defTabSz="914400" fontAlgn="base">
              <a:spcBef>
                <a:spcPct val="0"/>
              </a:spcBef>
              <a:spcAft>
                <a:spcPct val="0"/>
              </a:spcAft>
            </a:pPr>
            <a:endParaRPr lang="en-US" sz="2400">
              <a:solidFill>
                <a:srgbClr val="312F31"/>
              </a:solidFill>
              <a:latin typeface="Arial" charset="0"/>
              <a:ea typeface="MS PGothic" charset="0"/>
              <a:cs typeface="MS PGothic" charset="0"/>
            </a:endParaRPr>
          </a:p>
        </p:txBody>
      </p:sp>
      <p:pic>
        <p:nvPicPr>
          <p:cNvPr id="4" name="Picture 3" descr="Dynatrace_inside-logo-white.pdf"/>
          <p:cNvPicPr>
            <a:picLocks noChangeAspect="1"/>
          </p:cNvPicPr>
          <p:nvPr userDrawn="1"/>
        </p:nvPicPr>
        <p:blipFill rotWithShape="1">
          <a:blip r:embed="rId2" cstate="email">
            <a:extLst>
              <a:ext uri="{28A0092B-C50C-407E-A947-70E740481C1C}">
                <a14:useLocalDpi xmlns:a14="http://schemas.microsoft.com/office/drawing/2010/main"/>
              </a:ext>
            </a:extLst>
          </a:blip>
          <a:srcRect l="43595" t="39725" r="44195" b="44533"/>
          <a:stretch/>
        </p:blipFill>
        <p:spPr>
          <a:xfrm>
            <a:off x="8195733" y="160867"/>
            <a:ext cx="621576" cy="600992"/>
          </a:xfrm>
          <a:prstGeom prst="rect">
            <a:avLst/>
          </a:prstGeom>
        </p:spPr>
      </p:pic>
      <p:pic>
        <p:nvPicPr>
          <p:cNvPr id="5" name="Picture 4" descr="dt_logo_vert2_white.png"/>
          <p:cNvPicPr>
            <a:picLocks noChangeAspect="1"/>
          </p:cNvPicPr>
          <p:nvPr userDrawn="1"/>
        </p:nvPicPr>
        <p:blipFill rotWithShape="1">
          <a:blip r:embed="rId3" cstate="print">
            <a:alphaModFix amt="33000"/>
            <a:grayscl/>
            <a:extLst>
              <a:ext uri="{28A0092B-C50C-407E-A947-70E740481C1C}">
                <a14:useLocalDpi xmlns:a14="http://schemas.microsoft.com/office/drawing/2010/main"/>
              </a:ext>
            </a:extLst>
          </a:blip>
          <a:srcRect/>
          <a:stretch/>
        </p:blipFill>
        <p:spPr>
          <a:xfrm>
            <a:off x="0" y="2850049"/>
            <a:ext cx="3916478" cy="2007045"/>
          </a:xfrm>
          <a:prstGeom prst="rect">
            <a:avLst/>
          </a:prstGeom>
        </p:spPr>
      </p:pic>
      <p:sp>
        <p:nvSpPr>
          <p:cNvPr id="13" name="Content Placeholder 2"/>
          <p:cNvSpPr>
            <a:spLocks noGrp="1"/>
          </p:cNvSpPr>
          <p:nvPr>
            <p:ph sz="half" idx="1" hasCustomPrompt="1"/>
          </p:nvPr>
        </p:nvSpPr>
        <p:spPr>
          <a:xfrm>
            <a:off x="4368444" y="1611086"/>
            <a:ext cx="4054475" cy="3193644"/>
          </a:xfrm>
          <a:prstGeom prst="rect">
            <a:avLst/>
          </a:prstGeom>
        </p:spPr>
        <p:txBody>
          <a:bodyPr>
            <a:normAutofit/>
          </a:bodyPr>
          <a:lstStyle>
            <a:lvl1pPr marL="0" indent="0">
              <a:buClrTx/>
              <a:buFont typeface="Arial" panose="020B0604020202020204" pitchFamily="34" charset="0"/>
              <a:buNone/>
              <a:defRPr sz="2200">
                <a:solidFill>
                  <a:schemeClr val="bg1"/>
                </a:solidFill>
                <a:latin typeface="Open Sans"/>
                <a:cs typeface="Open Sans"/>
              </a:defRPr>
            </a:lvl1pPr>
            <a:lvl2pPr marL="742950" indent="-285750">
              <a:buClrTx/>
              <a:buFont typeface="Arial" panose="020B0604020202020204" pitchFamily="34" charset="0"/>
              <a:buChar char="•"/>
              <a:defRPr sz="1800">
                <a:solidFill>
                  <a:schemeClr val="bg1"/>
                </a:solidFill>
                <a:latin typeface="Open Sans"/>
                <a:cs typeface="Open Sans"/>
              </a:defRPr>
            </a:lvl2pPr>
            <a:lvl3pPr marL="1143000" indent="-228600">
              <a:buClrTx/>
              <a:buFont typeface="Arial" panose="020B0604020202020204" pitchFamily="34" charset="0"/>
              <a:buChar char="•"/>
              <a:defRPr sz="1400">
                <a:solidFill>
                  <a:schemeClr val="bg1"/>
                </a:solidFill>
                <a:latin typeface="Open Sans"/>
                <a:cs typeface="Open Sans"/>
              </a:defRPr>
            </a:lvl3pPr>
            <a:lvl4pPr marL="1600200" indent="-228600">
              <a:buClrTx/>
              <a:buFont typeface="Arial" panose="020B0604020202020204" pitchFamily="34" charset="0"/>
              <a:buChar char="•"/>
              <a:defRPr sz="1000">
                <a:solidFill>
                  <a:schemeClr val="bg1"/>
                </a:solidFill>
                <a:latin typeface="Open Sans"/>
                <a:cs typeface="Open Sans"/>
              </a:defRPr>
            </a:lvl4pPr>
            <a:lvl5pPr>
              <a:defRPr sz="1800"/>
            </a:lvl5pPr>
            <a:lvl6pPr>
              <a:defRPr sz="1800"/>
            </a:lvl6pPr>
            <a:lvl7pPr>
              <a:defRPr sz="1800"/>
            </a:lvl7pPr>
            <a:lvl8pPr>
              <a:defRPr sz="1800"/>
            </a:lvl8pPr>
            <a:lvl9pPr>
              <a:defRPr sz="1800"/>
            </a:lvl9pPr>
          </a:lstStyle>
          <a:p>
            <a:pPr lvl="0"/>
            <a:r>
              <a:rPr lang="en-US" dirty="0" smtClean="0"/>
              <a:t>Click to edit subhead</a:t>
            </a:r>
          </a:p>
          <a:p>
            <a:pPr lvl="1"/>
            <a:r>
              <a:rPr lang="en-US" dirty="0" smtClean="0"/>
              <a:t>Second level</a:t>
            </a:r>
          </a:p>
          <a:p>
            <a:pPr lvl="2"/>
            <a:r>
              <a:rPr lang="en-US" dirty="0" smtClean="0"/>
              <a:t>Third level</a:t>
            </a:r>
          </a:p>
          <a:p>
            <a:pPr lvl="3"/>
            <a:r>
              <a:rPr lang="en-US" dirty="0" smtClean="0"/>
              <a:t>Fourth level</a:t>
            </a:r>
          </a:p>
        </p:txBody>
      </p:sp>
      <p:sp>
        <p:nvSpPr>
          <p:cNvPr id="14" name="Picture Placeholder 3"/>
          <p:cNvSpPr>
            <a:spLocks noGrp="1"/>
          </p:cNvSpPr>
          <p:nvPr>
            <p:ph type="pic" sz="quarter" idx="10"/>
          </p:nvPr>
        </p:nvSpPr>
        <p:spPr>
          <a:xfrm>
            <a:off x="553931" y="946641"/>
            <a:ext cx="3128962" cy="1816100"/>
          </a:xfrm>
          <a:prstGeom prst="rect">
            <a:avLst/>
          </a:prstGeom>
        </p:spPr>
        <p:txBody>
          <a:bodyPr/>
          <a:lstStyle>
            <a:lvl1pPr marL="0" indent="0">
              <a:buNone/>
              <a:defRPr/>
            </a:lvl1pPr>
          </a:lstStyle>
          <a:p>
            <a:endParaRPr lang="en-US" dirty="0"/>
          </a:p>
        </p:txBody>
      </p:sp>
      <p:sp>
        <p:nvSpPr>
          <p:cNvPr id="16" name="Title 7"/>
          <p:cNvSpPr>
            <a:spLocks noGrp="1"/>
          </p:cNvSpPr>
          <p:nvPr>
            <p:ph type="title" hasCustomPrompt="1"/>
          </p:nvPr>
        </p:nvSpPr>
        <p:spPr>
          <a:xfrm>
            <a:off x="4368443" y="946641"/>
            <a:ext cx="4054475" cy="581853"/>
          </a:xfrm>
          <a:prstGeom prst="rect">
            <a:avLst/>
          </a:prstGeom>
        </p:spPr>
        <p:txBody>
          <a:bodyPr/>
          <a:lstStyle>
            <a:lvl1pPr>
              <a:defRPr sz="2800">
                <a:solidFill>
                  <a:schemeClr val="bg1"/>
                </a:solidFill>
                <a:latin typeface="Interstate-Regular"/>
              </a:defRPr>
            </a:lvl1pPr>
          </a:lstStyle>
          <a:p>
            <a:r>
              <a:rPr lang="en-US" dirty="0" smtClean="0"/>
              <a:t>Click to edit headline</a:t>
            </a:r>
            <a:endParaRPr lang="en-US" dirty="0"/>
          </a:p>
        </p:txBody>
      </p:sp>
    </p:spTree>
    <p:extLst>
      <p:ext uri="{BB962C8B-B14F-4D97-AF65-F5344CB8AC3E}">
        <p14:creationId xmlns:p14="http://schemas.microsoft.com/office/powerpoint/2010/main" val="135978365"/>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Comparison 1">
    <p:spTree>
      <p:nvGrpSpPr>
        <p:cNvPr id="1" name=""/>
        <p:cNvGrpSpPr/>
        <p:nvPr/>
      </p:nvGrpSpPr>
      <p:grpSpPr>
        <a:xfrm>
          <a:off x="0" y="0"/>
          <a:ext cx="0" cy="0"/>
          <a:chOff x="0" y="0"/>
          <a:chExt cx="0" cy="0"/>
        </a:xfrm>
      </p:grpSpPr>
      <p:sp>
        <p:nvSpPr>
          <p:cNvPr id="3" name="Rectangle 2"/>
          <p:cNvSpPr/>
          <p:nvPr userDrawn="1"/>
        </p:nvSpPr>
        <p:spPr bwMode="auto">
          <a:xfrm>
            <a:off x="0" y="-1"/>
            <a:ext cx="9144000" cy="4867064"/>
          </a:xfrm>
          <a:prstGeom prst="rect">
            <a:avLst/>
          </a:prstGeom>
          <a:solidFill>
            <a:schemeClr val="accent3"/>
          </a:solidFill>
          <a:ln w="9525">
            <a:noFill/>
            <a:miter lim="800000"/>
            <a:headEnd/>
            <a:tailEnd/>
          </a:ln>
          <a:effectLst/>
        </p:spPr>
        <p:txBody>
          <a:bodyPr wrap="none" rtlCol="0" anchor="ctr"/>
          <a:lstStyle/>
          <a:p>
            <a:pPr algn="ctr" defTabSz="914400" fontAlgn="base">
              <a:spcBef>
                <a:spcPct val="0"/>
              </a:spcBef>
              <a:spcAft>
                <a:spcPct val="0"/>
              </a:spcAft>
            </a:pPr>
            <a:endParaRPr lang="en-US" sz="2400">
              <a:solidFill>
                <a:srgbClr val="312F31"/>
              </a:solidFill>
              <a:latin typeface="Arial" charset="0"/>
              <a:ea typeface="MS PGothic" charset="0"/>
              <a:cs typeface="MS PGothic" charset="0"/>
            </a:endParaRPr>
          </a:p>
        </p:txBody>
      </p:sp>
      <p:pic>
        <p:nvPicPr>
          <p:cNvPr id="4" name="Picture 3" descr="Dynatrace_inside-logo-white.pdf"/>
          <p:cNvPicPr>
            <a:picLocks noChangeAspect="1"/>
          </p:cNvPicPr>
          <p:nvPr userDrawn="1"/>
        </p:nvPicPr>
        <p:blipFill rotWithShape="1">
          <a:blip r:embed="rId2" cstate="email">
            <a:extLst>
              <a:ext uri="{28A0092B-C50C-407E-A947-70E740481C1C}">
                <a14:useLocalDpi xmlns:a14="http://schemas.microsoft.com/office/drawing/2010/main"/>
              </a:ext>
            </a:extLst>
          </a:blip>
          <a:srcRect l="43595" t="39725" r="44195" b="44533"/>
          <a:stretch/>
        </p:blipFill>
        <p:spPr>
          <a:xfrm>
            <a:off x="8195733" y="160867"/>
            <a:ext cx="621576" cy="600992"/>
          </a:xfrm>
          <a:prstGeom prst="rect">
            <a:avLst/>
          </a:prstGeom>
        </p:spPr>
      </p:pic>
      <p:pic>
        <p:nvPicPr>
          <p:cNvPr id="5" name="Picture 4" descr="dt_logo_vert2_white.png"/>
          <p:cNvPicPr>
            <a:picLocks noChangeAspect="1"/>
          </p:cNvPicPr>
          <p:nvPr userDrawn="1"/>
        </p:nvPicPr>
        <p:blipFill rotWithShape="1">
          <a:blip r:embed="rId3" cstate="print">
            <a:alphaModFix amt="33000"/>
            <a:grayscl/>
            <a:extLst>
              <a:ext uri="{28A0092B-C50C-407E-A947-70E740481C1C}">
                <a14:useLocalDpi xmlns:a14="http://schemas.microsoft.com/office/drawing/2010/main"/>
              </a:ext>
            </a:extLst>
          </a:blip>
          <a:srcRect/>
          <a:stretch/>
        </p:blipFill>
        <p:spPr>
          <a:xfrm>
            <a:off x="0" y="2850049"/>
            <a:ext cx="3916478" cy="2007045"/>
          </a:xfrm>
          <a:prstGeom prst="rect">
            <a:avLst/>
          </a:prstGeom>
        </p:spPr>
      </p:pic>
      <p:sp>
        <p:nvSpPr>
          <p:cNvPr id="11" name="Content Placeholder 2"/>
          <p:cNvSpPr>
            <a:spLocks noGrp="1"/>
          </p:cNvSpPr>
          <p:nvPr>
            <p:ph sz="half" idx="1"/>
          </p:nvPr>
        </p:nvSpPr>
        <p:spPr>
          <a:xfrm>
            <a:off x="4368444" y="953058"/>
            <a:ext cx="4054475" cy="3851672"/>
          </a:xfrm>
          <a:prstGeom prst="rect">
            <a:avLst/>
          </a:prstGeom>
        </p:spPr>
        <p:txBody>
          <a:bodyPr>
            <a:normAutofit/>
          </a:bodyPr>
          <a:lstStyle>
            <a:lvl1pPr marL="169863" indent="-169863">
              <a:buClrTx/>
              <a:buFont typeface="Arial" panose="020B0604020202020204" pitchFamily="34" charset="0"/>
              <a:buChar char="•"/>
              <a:defRPr sz="2200">
                <a:solidFill>
                  <a:schemeClr val="bg1"/>
                </a:solidFill>
                <a:latin typeface="Open Sans"/>
                <a:cs typeface="Open Sans"/>
              </a:defRPr>
            </a:lvl1pPr>
            <a:lvl2pPr marL="742950" indent="-285750">
              <a:buClrTx/>
              <a:buFont typeface="Arial" panose="020B0604020202020204" pitchFamily="34" charset="0"/>
              <a:buChar char="•"/>
              <a:defRPr sz="1800">
                <a:solidFill>
                  <a:schemeClr val="bg1"/>
                </a:solidFill>
                <a:latin typeface="Open Sans"/>
                <a:cs typeface="Open Sans"/>
              </a:defRPr>
            </a:lvl2pPr>
            <a:lvl3pPr marL="1143000" indent="-228600">
              <a:buClrTx/>
              <a:buFont typeface="Arial" panose="020B0604020202020204" pitchFamily="34" charset="0"/>
              <a:buChar char="•"/>
              <a:defRPr sz="1400">
                <a:solidFill>
                  <a:schemeClr val="bg1"/>
                </a:solidFill>
                <a:latin typeface="Open Sans"/>
                <a:cs typeface="Open Sans"/>
              </a:defRPr>
            </a:lvl3pPr>
            <a:lvl4pPr marL="1600200" indent="-228600">
              <a:buClrTx/>
              <a:buFont typeface="Arial" panose="020B0604020202020204" pitchFamily="34" charset="0"/>
              <a:buChar char="•"/>
              <a:defRPr sz="1000">
                <a:solidFill>
                  <a:schemeClr val="bg1"/>
                </a:solidFill>
                <a:latin typeface="Open Sans"/>
                <a:cs typeface="Open Sans"/>
              </a:defRPr>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2" name="Title 3"/>
          <p:cNvSpPr>
            <a:spLocks noGrp="1"/>
          </p:cNvSpPr>
          <p:nvPr>
            <p:ph type="title" hasCustomPrompt="1"/>
          </p:nvPr>
        </p:nvSpPr>
        <p:spPr>
          <a:xfrm>
            <a:off x="409078" y="953058"/>
            <a:ext cx="3600184" cy="1547546"/>
          </a:xfrm>
          <a:prstGeom prst="rect">
            <a:avLst/>
          </a:prstGeom>
        </p:spPr>
        <p:txBody>
          <a:bodyPr/>
          <a:lstStyle>
            <a:lvl1pPr>
              <a:lnSpc>
                <a:spcPct val="100000"/>
              </a:lnSpc>
              <a:defRPr>
                <a:solidFill>
                  <a:schemeClr val="bg1"/>
                </a:solidFill>
                <a:latin typeface="Interstate-Regular"/>
              </a:defRPr>
            </a:lvl1pPr>
          </a:lstStyle>
          <a:p>
            <a:r>
              <a:rPr lang="en-US" dirty="0" smtClean="0"/>
              <a:t>Click to edit headline</a:t>
            </a:r>
            <a:endParaRPr lang="en-US" dirty="0"/>
          </a:p>
        </p:txBody>
      </p:sp>
    </p:spTree>
    <p:extLst>
      <p:ext uri="{BB962C8B-B14F-4D97-AF65-F5344CB8AC3E}">
        <p14:creationId xmlns:p14="http://schemas.microsoft.com/office/powerpoint/2010/main" val="223765380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You">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74662"/>
            <a:ext cx="9144000" cy="4457700"/>
          </a:xfrm>
          <a:prstGeom prst="rect">
            <a:avLst/>
          </a:prstGeom>
        </p:spPr>
      </p:pic>
      <p:sp>
        <p:nvSpPr>
          <p:cNvPr id="15" name="Rectangle 14"/>
          <p:cNvSpPr/>
          <p:nvPr userDrawn="1"/>
        </p:nvSpPr>
        <p:spPr bwMode="auto">
          <a:xfrm>
            <a:off x="0" y="4063949"/>
            <a:ext cx="9144000" cy="799598"/>
          </a:xfrm>
          <a:prstGeom prst="rect">
            <a:avLst/>
          </a:prstGeom>
          <a:solidFill>
            <a:schemeClr val="accent3"/>
          </a:solidFill>
          <a:ln w="9525">
            <a:noFill/>
            <a:miter lim="800000"/>
            <a:headEnd/>
            <a:tailEnd/>
          </a:ln>
          <a:effectLst/>
        </p:spPr>
        <p:txBody>
          <a:bodyPr wrap="none" rtlCol="0" anchor="ctr"/>
          <a:lstStyle/>
          <a:p>
            <a:pPr algn="ctr" defTabSz="914400" fontAlgn="base">
              <a:spcBef>
                <a:spcPct val="0"/>
              </a:spcBef>
              <a:spcAft>
                <a:spcPct val="0"/>
              </a:spcAft>
            </a:pPr>
            <a:endParaRPr lang="en-US" sz="2400">
              <a:solidFill>
                <a:srgbClr val="191919"/>
              </a:solidFill>
              <a:latin typeface="Arial" charset="0"/>
              <a:ea typeface="MS PGothic" charset="0"/>
              <a:cs typeface="MS PGothic" charset="0"/>
            </a:endParaRPr>
          </a:p>
        </p:txBody>
      </p:sp>
    </p:spTree>
    <p:extLst>
      <p:ext uri="{BB962C8B-B14F-4D97-AF65-F5344CB8AC3E}">
        <p14:creationId xmlns:p14="http://schemas.microsoft.com/office/powerpoint/2010/main" val="3121076524"/>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Comparison 1">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12739" y="150419"/>
            <a:ext cx="8245475" cy="585788"/>
          </a:xfrm>
          <a:prstGeom prst="rect">
            <a:avLst/>
          </a:prstGeom>
          <a:effectLst>
            <a:outerShdw dist="12700" dir="2700000" algn="tl" rotWithShape="0">
              <a:schemeClr val="bg2"/>
            </a:outerShdw>
          </a:effectLst>
        </p:spPr>
        <p:txBody>
          <a:bodyPr anchor="ctr" anchorCtr="0"/>
          <a:lstStyle>
            <a:lvl1pPr algn="l" defTabSz="914400" rtl="0" eaLnBrk="1" latinLnBrk="0" hangingPunct="1">
              <a:lnSpc>
                <a:spcPct val="75000"/>
              </a:lnSpc>
              <a:spcBef>
                <a:spcPct val="0"/>
              </a:spcBef>
              <a:buNone/>
              <a:defRPr lang="en-US" sz="3000" b="0" kern="1200" spc="0" baseline="0" dirty="0">
                <a:solidFill>
                  <a:srgbClr val="312F31"/>
                </a:solidFill>
                <a:latin typeface="Interstate-Regular"/>
                <a:ea typeface="+mj-ea"/>
                <a:cs typeface="Interstate-Regular"/>
              </a:defRPr>
            </a:lvl1pPr>
          </a:lstStyle>
          <a:p>
            <a:r>
              <a:rPr lang="en-US" dirty="0" smtClean="0"/>
              <a:t>Click to edit headline</a:t>
            </a:r>
            <a:endParaRPr lang="en-US" dirty="0"/>
          </a:p>
        </p:txBody>
      </p:sp>
    </p:spTree>
    <p:extLst>
      <p:ext uri="{BB962C8B-B14F-4D97-AF65-F5344CB8AC3E}">
        <p14:creationId xmlns:p14="http://schemas.microsoft.com/office/powerpoint/2010/main" val="612320254"/>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594122"/>
          </a:xfrm>
          <a:prstGeom prst="rect">
            <a:avLst/>
          </a:prstGeom>
        </p:spPr>
        <p:txBody>
          <a:bodyPr anchor="t"/>
          <a:lstStyle>
            <a:lvl1pPr>
              <a:defRPr>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325919620"/>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6_Dynatrace_Titl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312738" y="279917"/>
            <a:ext cx="8245475" cy="485193"/>
          </a:xfrm>
          <a:prstGeom prst="rect">
            <a:avLst/>
          </a:prstGeom>
        </p:spPr>
        <p:txBody>
          <a:bodyPr anchor="ctr"/>
          <a:lstStyle>
            <a:lvl1pPr>
              <a:defRPr sz="2800">
                <a:solidFill>
                  <a:schemeClr val="tx1"/>
                </a:solidFill>
                <a:latin typeface="Interstate-Regular"/>
              </a:defRPr>
            </a:lvl1pPr>
          </a:lstStyle>
          <a:p>
            <a:r>
              <a:rPr lang="en-US" dirty="0" smtClean="0"/>
              <a:t>Click to edit headline</a:t>
            </a:r>
          </a:p>
        </p:txBody>
      </p:sp>
    </p:spTree>
    <p:extLst>
      <p:ext uri="{BB962C8B-B14F-4D97-AF65-F5344CB8AC3E}">
        <p14:creationId xmlns:p14="http://schemas.microsoft.com/office/powerpoint/2010/main" val="3003050270"/>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8976" y="315516"/>
            <a:ext cx="7997825" cy="711994"/>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182291"/>
            <a:ext cx="8229600" cy="378499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08467629"/>
      </p:ext>
    </p:extLst>
  </p:cSld>
  <p:clrMapOvr>
    <a:masterClrMapping/>
  </p:clrMapOvr>
  <p:transition advClick="0"/>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Dynatrace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4128114"/>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4998123"/>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ontent 1A">
    <p:spTree>
      <p:nvGrpSpPr>
        <p:cNvPr id="1" name=""/>
        <p:cNvGrpSpPr/>
        <p:nvPr/>
      </p:nvGrpSpPr>
      <p:grpSpPr>
        <a:xfrm>
          <a:off x="0" y="0"/>
          <a:ext cx="0" cy="0"/>
          <a:chOff x="0" y="0"/>
          <a:chExt cx="0" cy="0"/>
        </a:xfrm>
      </p:grpSpPr>
      <p:sp>
        <p:nvSpPr>
          <p:cNvPr id="14" name="Rectangle 13"/>
          <p:cNvSpPr/>
          <p:nvPr userDrawn="1"/>
        </p:nvSpPr>
        <p:spPr bwMode="auto">
          <a:xfrm>
            <a:off x="0" y="4857751"/>
            <a:ext cx="9144000" cy="295274"/>
          </a:xfrm>
          <a:prstGeom prst="rect">
            <a:avLst/>
          </a:prstGeom>
          <a:gradFill flip="none" rotWithShape="1">
            <a:gsLst>
              <a:gs pos="0">
                <a:srgbClr val="333333"/>
              </a:gs>
              <a:gs pos="100000">
                <a:srgbClr val="000000"/>
              </a:gs>
              <a:gs pos="48000">
                <a:srgbClr val="333333"/>
              </a:gs>
            </a:gsLst>
            <a:lin ang="5880000" scaled="0"/>
            <a:tileRect/>
          </a:gradFill>
          <a:ln w="9525">
            <a:noFill/>
            <a:miter lim="800000"/>
            <a:headEnd/>
            <a:tailEnd/>
          </a:ln>
          <a:effectLst/>
        </p:spPr>
        <p:txBody>
          <a:bodyPr wrap="none" rtlCol="0" anchor="ctr"/>
          <a:lstStyle/>
          <a:p>
            <a:pPr algn="ctr"/>
            <a:endParaRPr lang="en-US" sz="1350"/>
          </a:p>
        </p:txBody>
      </p:sp>
      <p:sp>
        <p:nvSpPr>
          <p:cNvPr id="10" name="Rectangle 9"/>
          <p:cNvSpPr/>
          <p:nvPr userDrawn="1"/>
        </p:nvSpPr>
        <p:spPr bwMode="auto">
          <a:xfrm>
            <a:off x="0" y="0"/>
            <a:ext cx="9144000" cy="723900"/>
          </a:xfrm>
          <a:prstGeom prst="rect">
            <a:avLst/>
          </a:prstGeom>
          <a:solidFill>
            <a:srgbClr val="E4E8EC"/>
          </a:solidFill>
          <a:ln w="9525">
            <a:noFill/>
            <a:miter lim="800000"/>
            <a:headEnd/>
            <a:tailEnd/>
          </a:ln>
          <a:effectLst/>
        </p:spPr>
        <p:txBody>
          <a:bodyPr wrap="none" rtlCol="0" anchor="ctr"/>
          <a:lstStyle/>
          <a:p>
            <a:pPr algn="ctr"/>
            <a:endParaRPr lang="en-US" sz="1350"/>
          </a:p>
        </p:txBody>
      </p:sp>
      <p:pic>
        <p:nvPicPr>
          <p:cNvPr id="9" name="Picture 8" descr="apm.png"/>
          <p:cNvPicPr>
            <a:picLocks noChangeAspect="1"/>
          </p:cNvPicPr>
          <p:nvPr userDrawn="1"/>
        </p:nvPicPr>
        <p:blipFill>
          <a:blip r:embed="rId2"/>
          <a:stretch>
            <a:fillRect/>
          </a:stretch>
        </p:blipFill>
        <p:spPr>
          <a:xfrm>
            <a:off x="7833340" y="4850940"/>
            <a:ext cx="997682" cy="288615"/>
          </a:xfrm>
          <a:prstGeom prst="rect">
            <a:avLst/>
          </a:prstGeom>
        </p:spPr>
      </p:pic>
      <p:sp>
        <p:nvSpPr>
          <p:cNvPr id="2" name="Title 1"/>
          <p:cNvSpPr>
            <a:spLocks noGrp="1"/>
          </p:cNvSpPr>
          <p:nvPr>
            <p:ph type="title"/>
          </p:nvPr>
        </p:nvSpPr>
        <p:spPr>
          <a:xfrm>
            <a:off x="338139" y="115494"/>
            <a:ext cx="8245475" cy="585788"/>
          </a:xfrm>
          <a:prstGeom prst="rect">
            <a:avLst/>
          </a:prstGeom>
          <a:effectLst>
            <a:outerShdw dist="25400" dir="2700000" algn="tl" rotWithShape="0">
              <a:schemeClr val="bg1"/>
            </a:outerShdw>
          </a:effectLst>
        </p:spPr>
        <p:txBody>
          <a:bodyPr anchor="ctr" anchorCtr="0"/>
          <a:lstStyle>
            <a:lvl1pPr>
              <a:defRPr sz="2100"/>
            </a:lvl1pPr>
          </a:lstStyle>
          <a:p>
            <a:r>
              <a:rPr lang="en-US" dirty="0" smtClean="0"/>
              <a:t>Click to edit Master title style</a:t>
            </a:r>
            <a:endParaRPr lang="en-US" dirty="0"/>
          </a:p>
        </p:txBody>
      </p:sp>
      <p:sp>
        <p:nvSpPr>
          <p:cNvPr id="6" name="Content Placeholder 5"/>
          <p:cNvSpPr>
            <a:spLocks noGrp="1"/>
          </p:cNvSpPr>
          <p:nvPr>
            <p:ph sz="quarter" idx="11"/>
          </p:nvPr>
        </p:nvSpPr>
        <p:spPr>
          <a:xfrm>
            <a:off x="338139" y="820341"/>
            <a:ext cx="8245475" cy="3851672"/>
          </a:xfrm>
          <a:prstGeom prst="rect">
            <a:avLst/>
          </a:prstGeom>
        </p:spPr>
        <p:txBody>
          <a:bodyPr/>
          <a:lstStyle>
            <a:lvl5pPr>
              <a:defRPr sz="1200">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2" name="Straight Connector 11"/>
          <p:cNvCxnSpPr/>
          <p:nvPr userDrawn="1"/>
        </p:nvCxnSpPr>
        <p:spPr>
          <a:xfrm>
            <a:off x="469366" y="673096"/>
            <a:ext cx="7176029" cy="119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userDrawn="1"/>
        </p:nvSpPr>
        <p:spPr>
          <a:xfrm>
            <a:off x="333376" y="4877992"/>
            <a:ext cx="758825" cy="219291"/>
          </a:xfrm>
          <a:prstGeom prst="rect">
            <a:avLst/>
          </a:prstGeom>
          <a:noFill/>
        </p:spPr>
        <p:txBody>
          <a:bodyPr wrap="square" rtlCol="0">
            <a:spAutoFit/>
          </a:bodyPr>
          <a:lstStyle/>
          <a:p>
            <a:pPr marL="171450" indent="-171450"/>
            <a:fld id="{4D328480-92E6-154B-AA8F-4620AC843F02}" type="slidenum">
              <a:rPr lang="en-US" sz="825" smtClean="0">
                <a:solidFill>
                  <a:schemeClr val="tx1">
                    <a:lumMod val="75000"/>
                    <a:lumOff val="25000"/>
                  </a:schemeClr>
                </a:solidFill>
              </a:rPr>
              <a:pPr marL="171450" indent="-171450"/>
              <a:t>‹#›</a:t>
            </a:fld>
            <a:endParaRPr lang="en-US" sz="825" dirty="0" smtClean="0">
              <a:solidFill>
                <a:schemeClr val="tx1">
                  <a:lumMod val="75000"/>
                  <a:lumOff val="25000"/>
                </a:schemeClr>
              </a:solidFill>
            </a:endParaRPr>
          </a:p>
        </p:txBody>
      </p:sp>
    </p:spTree>
    <p:extLst>
      <p:ext uri="{BB962C8B-B14F-4D97-AF65-F5344CB8AC3E}">
        <p14:creationId xmlns:p14="http://schemas.microsoft.com/office/powerpoint/2010/main" val="2499251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 Generic">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9144000" cy="4467973"/>
          </a:xfrm>
          <a:prstGeom prst="rect">
            <a:avLst/>
          </a:prstGeom>
        </p:spPr>
      </p:pic>
      <p:sp>
        <p:nvSpPr>
          <p:cNvPr id="4" name="Rectangle 3"/>
          <p:cNvSpPr/>
          <p:nvPr userDrawn="1"/>
        </p:nvSpPr>
        <p:spPr bwMode="auto">
          <a:xfrm>
            <a:off x="0" y="0"/>
            <a:ext cx="9144000" cy="4192357"/>
          </a:xfrm>
          <a:prstGeom prst="rect">
            <a:avLst/>
          </a:prstGeom>
          <a:solidFill>
            <a:schemeClr val="tx1">
              <a:alpha val="71000"/>
            </a:schemeClr>
          </a:solidFill>
          <a:ln w="9525">
            <a:noFill/>
            <a:miter lim="800000"/>
            <a:headEnd/>
            <a:tailEnd/>
          </a:ln>
          <a:effectLst/>
        </p:spPr>
        <p:txBody>
          <a:bodyPr wrap="none" rtlCol="0" anchor="ctr"/>
          <a:lstStyle/>
          <a:p>
            <a:pPr algn="ctr" defTabSz="914400" fontAlgn="base">
              <a:spcBef>
                <a:spcPct val="0"/>
              </a:spcBef>
              <a:spcAft>
                <a:spcPct val="0"/>
              </a:spcAft>
            </a:pPr>
            <a:endParaRPr lang="en-US" sz="2400">
              <a:solidFill>
                <a:srgbClr val="312F31"/>
              </a:solidFill>
              <a:latin typeface="Arial" charset="0"/>
              <a:ea typeface="MS PGothic" charset="0"/>
              <a:cs typeface="MS PGothic" charset="0"/>
            </a:endParaRPr>
          </a:p>
        </p:txBody>
      </p:sp>
      <p:sp>
        <p:nvSpPr>
          <p:cNvPr id="29" name="Rectangle 28"/>
          <p:cNvSpPr/>
          <p:nvPr userDrawn="1"/>
        </p:nvSpPr>
        <p:spPr bwMode="auto">
          <a:xfrm>
            <a:off x="0" y="4192357"/>
            <a:ext cx="9144000" cy="666333"/>
          </a:xfrm>
          <a:prstGeom prst="rect">
            <a:avLst/>
          </a:prstGeom>
          <a:solidFill>
            <a:schemeClr val="accent3"/>
          </a:solidFill>
          <a:ln w="9525">
            <a:noFill/>
            <a:miter lim="800000"/>
            <a:headEnd/>
            <a:tailEnd/>
          </a:ln>
          <a:effectLst/>
        </p:spPr>
        <p:txBody>
          <a:bodyPr wrap="none" rtlCol="0" anchor="ctr"/>
          <a:lstStyle/>
          <a:p>
            <a:pPr algn="ctr" defTabSz="914400" fontAlgn="base">
              <a:spcBef>
                <a:spcPct val="0"/>
              </a:spcBef>
              <a:spcAft>
                <a:spcPct val="0"/>
              </a:spcAft>
            </a:pPr>
            <a:endParaRPr lang="en-US" sz="2400">
              <a:solidFill>
                <a:srgbClr val="312F31"/>
              </a:solidFill>
              <a:latin typeface="Arial" charset="0"/>
              <a:ea typeface="MS PGothic" charset="0"/>
              <a:cs typeface="MS PGothic" charset="0"/>
            </a:endParaRPr>
          </a:p>
        </p:txBody>
      </p:sp>
      <p:sp>
        <p:nvSpPr>
          <p:cNvPr id="23" name="Text Placeholder 22"/>
          <p:cNvSpPr>
            <a:spLocks noGrp="1"/>
          </p:cNvSpPr>
          <p:nvPr>
            <p:ph type="body" sz="quarter" idx="11" hasCustomPrompt="1"/>
          </p:nvPr>
        </p:nvSpPr>
        <p:spPr>
          <a:xfrm>
            <a:off x="358775" y="3042673"/>
            <a:ext cx="6689725" cy="752475"/>
          </a:xfrm>
          <a:prstGeom prst="rect">
            <a:avLst/>
          </a:prstGeom>
        </p:spPr>
        <p:txBody>
          <a:bodyPr vert="horz"/>
          <a:lstStyle>
            <a:lvl1pPr marL="0" indent="0">
              <a:buNone/>
              <a:defRPr sz="2000" b="0" i="0">
                <a:solidFill>
                  <a:srgbClr val="FFFFFF"/>
                </a:solidFill>
                <a:latin typeface="Interstate-Regular"/>
                <a:cs typeface="Interstate-Regular"/>
              </a:defRPr>
            </a:lvl1pPr>
          </a:lstStyle>
          <a:p>
            <a:pPr lvl="0"/>
            <a:r>
              <a:rPr lang="en-US" dirty="0" smtClean="0"/>
              <a:t>Click to edit subtitle</a:t>
            </a:r>
          </a:p>
        </p:txBody>
      </p:sp>
      <p:sp>
        <p:nvSpPr>
          <p:cNvPr id="27" name="Text Placeholder 26"/>
          <p:cNvSpPr>
            <a:spLocks noGrp="1"/>
          </p:cNvSpPr>
          <p:nvPr>
            <p:ph type="body" sz="quarter" idx="12" hasCustomPrompt="1"/>
          </p:nvPr>
        </p:nvSpPr>
        <p:spPr>
          <a:xfrm>
            <a:off x="358775" y="4280207"/>
            <a:ext cx="4759507" cy="492568"/>
          </a:xfrm>
          <a:prstGeom prst="rect">
            <a:avLst/>
          </a:prstGeom>
        </p:spPr>
        <p:txBody>
          <a:bodyPr vert="horz"/>
          <a:lstStyle>
            <a:lvl1pPr marL="0" marR="0" indent="0" algn="l" defTabSz="914400" rtl="0" eaLnBrk="1" fontAlgn="base" latinLnBrk="0" hangingPunct="1">
              <a:lnSpc>
                <a:spcPct val="80000"/>
              </a:lnSpc>
              <a:spcBef>
                <a:spcPts val="600"/>
              </a:spcBef>
              <a:spcAft>
                <a:spcPts val="600"/>
              </a:spcAft>
              <a:buClr>
                <a:schemeClr val="accent2"/>
              </a:buClr>
              <a:buSzTx/>
              <a:buFont typeface="Arial" charset="0"/>
              <a:buNone/>
              <a:tabLst/>
              <a:defRPr sz="1800" b="0" i="0">
                <a:solidFill>
                  <a:srgbClr val="FFFFFF"/>
                </a:solidFill>
                <a:latin typeface="Open Sans"/>
                <a:cs typeface="Open Sans"/>
              </a:defRPr>
            </a:lvl1pPr>
          </a:lstStyle>
          <a:p>
            <a:pPr marL="0" marR="0" lvl="0" indent="0" algn="l" defTabSz="914400" rtl="0" eaLnBrk="1" fontAlgn="base" latinLnBrk="0" hangingPunct="1">
              <a:lnSpc>
                <a:spcPct val="80000"/>
              </a:lnSpc>
              <a:spcBef>
                <a:spcPts val="600"/>
              </a:spcBef>
              <a:spcAft>
                <a:spcPts val="600"/>
              </a:spcAft>
              <a:buClr>
                <a:schemeClr val="accent2"/>
              </a:buClr>
              <a:buSzTx/>
              <a:buFont typeface="Arial" charset="0"/>
              <a:buNone/>
              <a:tabLst/>
              <a:defRPr/>
            </a:pPr>
            <a:r>
              <a:rPr lang="en-US" dirty="0" smtClean="0"/>
              <a:t>Click to edit date/name</a:t>
            </a:r>
          </a:p>
        </p:txBody>
      </p:sp>
      <p:sp>
        <p:nvSpPr>
          <p:cNvPr id="28" name="Title 1"/>
          <p:cNvSpPr>
            <a:spLocks noGrp="1"/>
          </p:cNvSpPr>
          <p:nvPr>
            <p:ph type="title" hasCustomPrompt="1"/>
          </p:nvPr>
        </p:nvSpPr>
        <p:spPr>
          <a:xfrm>
            <a:off x="358775" y="1003300"/>
            <a:ext cx="6689725" cy="1812925"/>
          </a:xfrm>
          <a:prstGeom prst="rect">
            <a:avLst/>
          </a:prstGeom>
        </p:spPr>
        <p:txBody>
          <a:bodyPr vert="horz" wrap="square" lIns="91440" tIns="45720" rIns="91440" bIns="45720" numCol="1" anchor="b" compatLnSpc="1">
            <a:prstTxWarp prst="textNoShape">
              <a:avLst/>
            </a:prstTxWarp>
          </a:bodyPr>
          <a:lstStyle>
            <a:lvl1pPr>
              <a:defRPr sz="4000" b="0" i="0" cap="none" baseline="0">
                <a:solidFill>
                  <a:schemeClr val="bg2"/>
                </a:solidFill>
                <a:latin typeface="Interstate-Bold"/>
                <a:cs typeface="Interstate-Bold"/>
              </a:defRPr>
            </a:lvl1pPr>
          </a:lstStyle>
          <a:p>
            <a:r>
              <a:rPr lang="en-US" dirty="0" smtClean="0"/>
              <a:t>Click to edit title</a:t>
            </a:r>
            <a:endParaRPr dirty="0"/>
          </a:p>
        </p:txBody>
      </p:sp>
      <p:pic>
        <p:nvPicPr>
          <p:cNvPr id="2" name="Picture 1" descr="Dynatrace_cover-logo.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956153" y="215900"/>
            <a:ext cx="959248" cy="829620"/>
          </a:xfrm>
          <a:prstGeom prst="rect">
            <a:avLst/>
          </a:prstGeom>
        </p:spPr>
      </p:pic>
      <p:sp>
        <p:nvSpPr>
          <p:cNvPr id="10" name="Rectangle 9"/>
          <p:cNvSpPr/>
          <p:nvPr userDrawn="1"/>
        </p:nvSpPr>
        <p:spPr bwMode="auto">
          <a:xfrm>
            <a:off x="0" y="4858389"/>
            <a:ext cx="9144000" cy="233751"/>
          </a:xfrm>
          <a:prstGeom prst="rect">
            <a:avLst/>
          </a:prstGeom>
          <a:solidFill>
            <a:schemeClr val="tx2"/>
          </a:solidFill>
          <a:ln w="9525">
            <a:noFill/>
            <a:miter lim="800000"/>
            <a:headEnd/>
            <a:tailEnd/>
          </a:ln>
          <a:effectLst/>
        </p:spPr>
        <p:txBody>
          <a:bodyPr wrap="none" rtlCol="0" anchor="ctr"/>
          <a:lstStyle/>
          <a:p>
            <a:pPr algn="ctr" defTabSz="914400" fontAlgn="base">
              <a:spcBef>
                <a:spcPct val="0"/>
              </a:spcBef>
              <a:spcAft>
                <a:spcPct val="0"/>
              </a:spcAft>
            </a:pPr>
            <a:endParaRPr lang="en-US" sz="2400">
              <a:solidFill>
                <a:srgbClr val="191919"/>
              </a:solidFill>
              <a:latin typeface="Arial" charset="0"/>
              <a:ea typeface="MS PGothic" charset="0"/>
              <a:cs typeface="MS PGothic" charset="0"/>
            </a:endParaRPr>
          </a:p>
        </p:txBody>
      </p:sp>
    </p:spTree>
    <p:extLst>
      <p:ext uri="{BB962C8B-B14F-4D97-AF65-F5344CB8AC3E}">
        <p14:creationId xmlns:p14="http://schemas.microsoft.com/office/powerpoint/2010/main" val="1487894417"/>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6_Comparison 1">
    <p:bg>
      <p:bgRef idx="1001">
        <a:schemeClr val="bg1"/>
      </p:bgRef>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0" y="0"/>
            <a:ext cx="9144000" cy="723900"/>
          </a:xfrm>
          <a:prstGeom prst="rect">
            <a:avLst/>
          </a:prstGeom>
          <a:solidFill>
            <a:srgbClr val="E4E8E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sz="1350">
              <a:latin typeface="Calibri" pitchFamily="34" charset="0"/>
            </a:endParaRPr>
          </a:p>
        </p:txBody>
      </p:sp>
      <p:sp>
        <p:nvSpPr>
          <p:cNvPr id="4" name="Rectangle 3"/>
          <p:cNvSpPr>
            <a:spLocks noChangeArrowheads="1"/>
          </p:cNvSpPr>
          <p:nvPr/>
        </p:nvSpPr>
        <p:spPr bwMode="auto">
          <a:xfrm flipV="1">
            <a:off x="0" y="5108973"/>
            <a:ext cx="9144000" cy="34528"/>
          </a:xfrm>
          <a:prstGeom prst="rect">
            <a:avLst/>
          </a:prstGeom>
          <a:solidFill>
            <a:schemeClr val="accent2"/>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en-US" sz="1350">
              <a:solidFill>
                <a:srgbClr val="FFFFFF"/>
              </a:solidFill>
              <a:latin typeface="Calibri" pitchFamily="34" charset="0"/>
            </a:endParaRPr>
          </a:p>
        </p:txBody>
      </p:sp>
      <p:sp>
        <p:nvSpPr>
          <p:cNvPr id="5" name="TextBox 4"/>
          <p:cNvSpPr txBox="1"/>
          <p:nvPr/>
        </p:nvSpPr>
        <p:spPr>
          <a:xfrm>
            <a:off x="0" y="4933950"/>
            <a:ext cx="9144000" cy="184666"/>
          </a:xfrm>
          <a:prstGeom prst="rect">
            <a:avLst/>
          </a:prstGeom>
          <a:noFill/>
        </p:spPr>
        <p:txBody>
          <a:bodyPr>
            <a:spAutoFit/>
          </a:bodyPr>
          <a:lstStyle>
            <a:lvl1pPr marL="228600" indent="-228600"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sz="600" b="1">
                <a:solidFill>
                  <a:srgbClr val="9A959A"/>
                </a:solidFill>
              </a:rPr>
              <a:t>COMPANY CONFIDENTIAL – DO NOT DISTRIBUTE</a:t>
            </a:r>
          </a:p>
        </p:txBody>
      </p:sp>
      <p:sp>
        <p:nvSpPr>
          <p:cNvPr id="11" name="Title 1"/>
          <p:cNvSpPr>
            <a:spLocks noGrp="1"/>
          </p:cNvSpPr>
          <p:nvPr>
            <p:ph type="title"/>
          </p:nvPr>
        </p:nvSpPr>
        <p:spPr>
          <a:xfrm>
            <a:off x="338139" y="86919"/>
            <a:ext cx="8245475" cy="585788"/>
          </a:xfrm>
          <a:prstGeom prst="rect">
            <a:avLst/>
          </a:prstGeom>
          <a:effectLst>
            <a:outerShdw dist="12700" dir="2700000" algn="tl" rotWithShape="0">
              <a:schemeClr val="bg2"/>
            </a:outerShdw>
          </a:effectLst>
        </p:spPr>
        <p:txBody>
          <a:bodyPr anchor="ctr" anchorCtr="0"/>
          <a:lstStyle>
            <a:lvl1pPr>
              <a:defRPr sz="2250" b="1"/>
            </a:lvl1pPr>
          </a:lstStyle>
          <a:p>
            <a:r>
              <a:rPr lang="en-US" smtClean="0"/>
              <a:t>Click to edit Master title style</a:t>
            </a:r>
            <a:endParaRPr lang="en-US" dirty="0"/>
          </a:p>
        </p:txBody>
      </p:sp>
    </p:spTree>
    <p:extLst>
      <p:ext uri="{BB962C8B-B14F-4D97-AF65-F5344CB8AC3E}">
        <p14:creationId xmlns:p14="http://schemas.microsoft.com/office/powerpoint/2010/main" val="591689751"/>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9_Comparison 1">
    <p:bg>
      <p:bgRef idx="1001">
        <a:schemeClr val="bg1"/>
      </p:bgRef>
    </p:bg>
    <p:spTree>
      <p:nvGrpSpPr>
        <p:cNvPr id="1" name=""/>
        <p:cNvGrpSpPr/>
        <p:nvPr/>
      </p:nvGrpSpPr>
      <p:grpSpPr>
        <a:xfrm>
          <a:off x="0" y="0"/>
          <a:ext cx="0" cy="0"/>
          <a:chOff x="0" y="0"/>
          <a:chExt cx="0" cy="0"/>
        </a:xfrm>
      </p:grpSpPr>
      <p:sp>
        <p:nvSpPr>
          <p:cNvPr id="3" name="Rectangle 3"/>
          <p:cNvSpPr>
            <a:spLocks noChangeArrowheads="1"/>
          </p:cNvSpPr>
          <p:nvPr/>
        </p:nvSpPr>
        <p:spPr bwMode="auto">
          <a:xfrm>
            <a:off x="0" y="0"/>
            <a:ext cx="9144000" cy="723900"/>
          </a:xfrm>
          <a:prstGeom prst="rect">
            <a:avLst/>
          </a:prstGeom>
          <a:solidFill>
            <a:srgbClr val="E4E8E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sz="1350">
              <a:latin typeface="Calibri" pitchFamily="34" charset="0"/>
            </a:endParaRPr>
          </a:p>
        </p:txBody>
      </p:sp>
      <p:sp>
        <p:nvSpPr>
          <p:cNvPr id="4" name="Rectangle 3"/>
          <p:cNvSpPr>
            <a:spLocks noChangeArrowheads="1"/>
          </p:cNvSpPr>
          <p:nvPr/>
        </p:nvSpPr>
        <p:spPr bwMode="auto">
          <a:xfrm flipV="1">
            <a:off x="0" y="5108973"/>
            <a:ext cx="9144000" cy="34528"/>
          </a:xfrm>
          <a:prstGeom prst="rect">
            <a:avLst/>
          </a:prstGeom>
          <a:solidFill>
            <a:schemeClr val="accent2"/>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en-US" sz="1350">
              <a:solidFill>
                <a:srgbClr val="FFFFFF"/>
              </a:solidFill>
              <a:latin typeface="Calibri" pitchFamily="34" charset="0"/>
            </a:endParaRPr>
          </a:p>
        </p:txBody>
      </p:sp>
      <p:sp>
        <p:nvSpPr>
          <p:cNvPr id="5" name="TextBox 4"/>
          <p:cNvSpPr txBox="1"/>
          <p:nvPr/>
        </p:nvSpPr>
        <p:spPr>
          <a:xfrm>
            <a:off x="0" y="4933950"/>
            <a:ext cx="9144000" cy="184666"/>
          </a:xfrm>
          <a:prstGeom prst="rect">
            <a:avLst/>
          </a:prstGeom>
          <a:noFill/>
        </p:spPr>
        <p:txBody>
          <a:bodyPr>
            <a:spAutoFit/>
          </a:bodyPr>
          <a:lstStyle>
            <a:lvl1pPr marL="228600" indent="-228600"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sz="600" b="1">
                <a:solidFill>
                  <a:srgbClr val="9A959A"/>
                </a:solidFill>
              </a:rPr>
              <a:t>COMPANY CONFIDENTIAL – DO NOT DISTRIBUTE</a:t>
            </a:r>
          </a:p>
        </p:txBody>
      </p:sp>
      <p:sp>
        <p:nvSpPr>
          <p:cNvPr id="11" name="Title 1"/>
          <p:cNvSpPr>
            <a:spLocks noGrp="1"/>
          </p:cNvSpPr>
          <p:nvPr>
            <p:ph type="title"/>
          </p:nvPr>
        </p:nvSpPr>
        <p:spPr>
          <a:xfrm>
            <a:off x="338139" y="86919"/>
            <a:ext cx="8245475" cy="585788"/>
          </a:xfrm>
          <a:prstGeom prst="rect">
            <a:avLst/>
          </a:prstGeom>
          <a:effectLst>
            <a:outerShdw dist="12700" dir="2700000" algn="tl" rotWithShape="0">
              <a:schemeClr val="bg2"/>
            </a:outerShdw>
          </a:effectLst>
        </p:spPr>
        <p:txBody>
          <a:bodyPr anchor="ctr" anchorCtr="0"/>
          <a:lstStyle>
            <a:lvl1pPr>
              <a:defRPr sz="2250" b="1"/>
            </a:lvl1pPr>
          </a:lstStyle>
          <a:p>
            <a:r>
              <a:rPr lang="en-US" smtClean="0"/>
              <a:t>Click to edit Master title style</a:t>
            </a:r>
            <a:endParaRPr lang="en-US" dirty="0"/>
          </a:p>
        </p:txBody>
      </p:sp>
    </p:spTree>
    <p:extLst>
      <p:ext uri="{BB962C8B-B14F-4D97-AF65-F5344CB8AC3E}">
        <p14:creationId xmlns:p14="http://schemas.microsoft.com/office/powerpoint/2010/main" val="345789486"/>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0_Comparison 1">
    <p:bg>
      <p:bgRef idx="1001">
        <a:schemeClr val="bg1"/>
      </p:bgRef>
    </p:bg>
    <p:spTree>
      <p:nvGrpSpPr>
        <p:cNvPr id="1" name=""/>
        <p:cNvGrpSpPr/>
        <p:nvPr/>
      </p:nvGrpSpPr>
      <p:grpSpPr>
        <a:xfrm>
          <a:off x="0" y="0"/>
          <a:ext cx="0" cy="0"/>
          <a:chOff x="0" y="0"/>
          <a:chExt cx="0" cy="0"/>
        </a:xfrm>
      </p:grpSpPr>
      <p:sp>
        <p:nvSpPr>
          <p:cNvPr id="4" name="Rectangle 3"/>
          <p:cNvSpPr>
            <a:spLocks noChangeArrowheads="1"/>
          </p:cNvSpPr>
          <p:nvPr/>
        </p:nvSpPr>
        <p:spPr bwMode="auto">
          <a:xfrm flipV="1">
            <a:off x="0" y="5108973"/>
            <a:ext cx="9144000" cy="34528"/>
          </a:xfrm>
          <a:prstGeom prst="rect">
            <a:avLst/>
          </a:prstGeom>
          <a:solidFill>
            <a:schemeClr val="accent2"/>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en-US" sz="1350">
              <a:solidFill>
                <a:srgbClr val="FFFFFF"/>
              </a:solidFill>
              <a:latin typeface="Calibri" pitchFamily="34" charset="0"/>
            </a:endParaRPr>
          </a:p>
        </p:txBody>
      </p:sp>
      <p:sp>
        <p:nvSpPr>
          <p:cNvPr id="5" name="TextBox 4"/>
          <p:cNvSpPr txBox="1"/>
          <p:nvPr/>
        </p:nvSpPr>
        <p:spPr>
          <a:xfrm>
            <a:off x="0" y="4933950"/>
            <a:ext cx="9144000" cy="184666"/>
          </a:xfrm>
          <a:prstGeom prst="rect">
            <a:avLst/>
          </a:prstGeom>
          <a:noFill/>
        </p:spPr>
        <p:txBody>
          <a:bodyPr>
            <a:spAutoFit/>
          </a:bodyPr>
          <a:lstStyle>
            <a:lvl1pPr marL="228600" indent="-228600"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sz="600" b="1">
                <a:solidFill>
                  <a:srgbClr val="9A959A"/>
                </a:solidFill>
              </a:rPr>
              <a:t>COMPANY CONFIDENTIAL – DO NOT DISTRIBUTE</a:t>
            </a:r>
          </a:p>
        </p:txBody>
      </p:sp>
    </p:spTree>
    <p:extLst>
      <p:ext uri="{BB962C8B-B14F-4D97-AF65-F5344CB8AC3E}">
        <p14:creationId xmlns:p14="http://schemas.microsoft.com/office/powerpoint/2010/main" val="2843014681"/>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hank You With The Cool Gang">
    <p:spTree>
      <p:nvGrpSpPr>
        <p:cNvPr id="1" name=""/>
        <p:cNvGrpSpPr/>
        <p:nvPr/>
      </p:nvGrpSpPr>
      <p:grpSpPr>
        <a:xfrm>
          <a:off x="0" y="0"/>
          <a:ext cx="0" cy="0"/>
          <a:chOff x="0" y="0"/>
          <a:chExt cx="0" cy="0"/>
        </a:xfrm>
      </p:grpSpPr>
      <p:pic>
        <p:nvPicPr>
          <p:cNvPr id="5" name="Picture 4" descr="thank you.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9144000" cy="4063949"/>
          </a:xfrm>
          <a:prstGeom prst="rect">
            <a:avLst/>
          </a:prstGeom>
        </p:spPr>
      </p:pic>
      <p:sp>
        <p:nvSpPr>
          <p:cNvPr id="4" name="Rectangle 3"/>
          <p:cNvSpPr/>
          <p:nvPr userDrawn="1"/>
        </p:nvSpPr>
        <p:spPr bwMode="auto">
          <a:xfrm>
            <a:off x="0" y="4057729"/>
            <a:ext cx="9144000" cy="799598"/>
          </a:xfrm>
          <a:prstGeom prst="rect">
            <a:avLst/>
          </a:prstGeom>
          <a:solidFill>
            <a:srgbClr val="6FA43A"/>
          </a:solidFill>
          <a:ln w="9525">
            <a:noFill/>
            <a:miter lim="800000"/>
            <a:headEnd/>
            <a:tailEnd/>
          </a:ln>
          <a:effectLst/>
        </p:spPr>
        <p:txBody>
          <a:bodyPr wrap="none" lIns="68580" tIns="34290" rIns="68580" bIns="34290" rtlCol="0" anchor="ctr"/>
          <a:lstStyle/>
          <a:p>
            <a:pPr algn="ctr"/>
            <a:endParaRPr lang="en-US" sz="1800">
              <a:solidFill>
                <a:srgbClr val="191919"/>
              </a:solidFill>
            </a:endParaRPr>
          </a:p>
        </p:txBody>
      </p:sp>
      <p:sp>
        <p:nvSpPr>
          <p:cNvPr id="3" name="Rectangle 2"/>
          <p:cNvSpPr/>
          <p:nvPr userDrawn="1"/>
        </p:nvSpPr>
        <p:spPr bwMode="auto">
          <a:xfrm>
            <a:off x="0" y="6219"/>
            <a:ext cx="9144000" cy="4057729"/>
          </a:xfrm>
          <a:prstGeom prst="rect">
            <a:avLst/>
          </a:prstGeom>
          <a:solidFill>
            <a:schemeClr val="tx2">
              <a:lumMod val="75000"/>
              <a:alpha val="36000"/>
            </a:schemeClr>
          </a:solidFill>
          <a:ln w="9525">
            <a:noFill/>
            <a:miter lim="800000"/>
            <a:headEnd/>
            <a:tailEnd/>
          </a:ln>
          <a:effectLst/>
        </p:spPr>
        <p:txBody>
          <a:bodyPr wrap="none" lIns="68580" tIns="34290" rIns="68580" bIns="34290" rtlCol="0" anchor="b" anchorCtr="0"/>
          <a:lstStyle/>
          <a:p>
            <a:pPr algn="ctr"/>
            <a:r>
              <a:rPr lang="en-US" sz="5400" smtClean="0">
                <a:solidFill>
                  <a:schemeClr val="bg1"/>
                </a:solidFill>
                <a:latin typeface="Interstate-Bold" panose="02000803030000020004" pitchFamily="2" charset="0"/>
              </a:rPr>
              <a:t>Thank</a:t>
            </a:r>
            <a:r>
              <a:rPr lang="en-US" sz="5400" baseline="0" smtClean="0">
                <a:solidFill>
                  <a:schemeClr val="bg1"/>
                </a:solidFill>
                <a:latin typeface="Interstate-Bold" panose="02000803030000020004" pitchFamily="2" charset="0"/>
              </a:rPr>
              <a:t> You</a:t>
            </a:r>
            <a:endParaRPr lang="en-US" sz="5400">
              <a:solidFill>
                <a:schemeClr val="bg1"/>
              </a:solidFill>
              <a:latin typeface="Interstate-Bold" panose="02000803030000020004" pitchFamily="2" charset="0"/>
            </a:endParaRPr>
          </a:p>
        </p:txBody>
      </p:sp>
    </p:spTree>
    <p:extLst>
      <p:ext uri="{BB962C8B-B14F-4D97-AF65-F5344CB8AC3E}">
        <p14:creationId xmlns:p14="http://schemas.microsoft.com/office/powerpoint/2010/main" val="106259517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3" name="Rectangle 2"/>
          <p:cNvSpPr/>
          <p:nvPr userDrawn="1"/>
        </p:nvSpPr>
        <p:spPr bwMode="auto">
          <a:xfrm>
            <a:off x="4061927" y="-4"/>
            <a:ext cx="5082073" cy="4092071"/>
          </a:xfrm>
          <a:prstGeom prst="rect">
            <a:avLst/>
          </a:prstGeom>
          <a:solidFill>
            <a:schemeClr val="accent3"/>
          </a:solidFill>
          <a:ln w="9525">
            <a:noFill/>
            <a:miter lim="800000"/>
            <a:headEnd/>
            <a:tailEnd/>
          </a:ln>
          <a:effectLst/>
        </p:spPr>
        <p:txBody>
          <a:bodyPr wrap="none" rtlCol="0" anchor="ctr"/>
          <a:lstStyle/>
          <a:p>
            <a:pPr algn="ctr" defTabSz="914400" fontAlgn="base">
              <a:spcBef>
                <a:spcPct val="0"/>
              </a:spcBef>
              <a:spcAft>
                <a:spcPct val="0"/>
              </a:spcAft>
            </a:pPr>
            <a:endParaRPr lang="en-US" sz="2400">
              <a:solidFill>
                <a:srgbClr val="312F31"/>
              </a:solidFill>
              <a:latin typeface="Arial" charset="0"/>
              <a:ea typeface="MS PGothic" charset="0"/>
              <a:cs typeface="MS PGothic" charset="0"/>
            </a:endParaRPr>
          </a:p>
        </p:txBody>
      </p:sp>
      <p:sp>
        <p:nvSpPr>
          <p:cNvPr id="2" name="Rectangle 1"/>
          <p:cNvSpPr/>
          <p:nvPr userDrawn="1"/>
        </p:nvSpPr>
        <p:spPr bwMode="auto">
          <a:xfrm>
            <a:off x="0" y="-4"/>
            <a:ext cx="4061927" cy="4092071"/>
          </a:xfrm>
          <a:prstGeom prst="rect">
            <a:avLst/>
          </a:prstGeom>
          <a:pattFill prst="ltUpDiag">
            <a:fgClr>
              <a:srgbClr val="D03238"/>
            </a:fgClr>
            <a:bgClr>
              <a:schemeClr val="bg1"/>
            </a:bgClr>
          </a:pattFill>
          <a:ln w="9525">
            <a:noFill/>
            <a:miter lim="800000"/>
            <a:headEnd/>
            <a:tailEnd/>
          </a:ln>
          <a:effectLst/>
        </p:spPr>
        <p:txBody>
          <a:bodyPr wrap="none" rtlCol="0" anchor="ctr"/>
          <a:lstStyle/>
          <a:p>
            <a:pPr algn="ctr" defTabSz="914400" fontAlgn="base">
              <a:spcBef>
                <a:spcPct val="0"/>
              </a:spcBef>
              <a:spcAft>
                <a:spcPct val="0"/>
              </a:spcAft>
            </a:pPr>
            <a:r>
              <a:rPr lang="en-US" sz="2400" dirty="0">
                <a:solidFill>
                  <a:srgbClr val="312F31"/>
                </a:solidFill>
                <a:latin typeface="Arial" charset="0"/>
                <a:ea typeface="MS PGothic" charset="0"/>
                <a:cs typeface="MS PGothic" charset="0"/>
              </a:rPr>
              <a:t>Insert</a:t>
            </a:r>
          </a:p>
          <a:p>
            <a:pPr algn="ctr" defTabSz="914400" fontAlgn="base">
              <a:spcBef>
                <a:spcPct val="0"/>
              </a:spcBef>
              <a:spcAft>
                <a:spcPct val="0"/>
              </a:spcAft>
            </a:pPr>
            <a:r>
              <a:rPr lang="en-US" sz="2400" dirty="0">
                <a:solidFill>
                  <a:srgbClr val="312F31"/>
                </a:solidFill>
                <a:latin typeface="Arial" charset="0"/>
                <a:ea typeface="MS PGothic" charset="0"/>
                <a:cs typeface="MS PGothic" charset="0"/>
              </a:rPr>
              <a:t>image here</a:t>
            </a:r>
          </a:p>
        </p:txBody>
      </p:sp>
      <p:sp>
        <p:nvSpPr>
          <p:cNvPr id="17" name="Text Placeholder 22"/>
          <p:cNvSpPr>
            <a:spLocks noGrp="1"/>
          </p:cNvSpPr>
          <p:nvPr>
            <p:ph type="body" sz="quarter" idx="11" hasCustomPrompt="1"/>
          </p:nvPr>
        </p:nvSpPr>
        <p:spPr>
          <a:xfrm>
            <a:off x="4432300" y="254001"/>
            <a:ext cx="4292600" cy="2336800"/>
          </a:xfrm>
          <a:prstGeom prst="rect">
            <a:avLst/>
          </a:prstGeom>
        </p:spPr>
        <p:txBody>
          <a:bodyPr vert="horz" anchor="b"/>
          <a:lstStyle>
            <a:lvl1pPr marL="0" indent="0">
              <a:lnSpc>
                <a:spcPct val="100000"/>
              </a:lnSpc>
              <a:buNone/>
              <a:defRPr sz="2000" b="1" i="0">
                <a:solidFill>
                  <a:srgbClr val="FFFFFF"/>
                </a:solidFill>
                <a:latin typeface="Open Sans"/>
                <a:cs typeface="Open Sans"/>
              </a:defRPr>
            </a:lvl1pPr>
          </a:lstStyle>
          <a:p>
            <a:pPr lvl="0"/>
            <a:r>
              <a:rPr lang="en-US" dirty="0" smtClean="0"/>
              <a:t>Click to edit and insert great quote here”</a:t>
            </a:r>
          </a:p>
        </p:txBody>
      </p:sp>
      <p:sp>
        <p:nvSpPr>
          <p:cNvPr id="19" name="Text Placeholder 22"/>
          <p:cNvSpPr>
            <a:spLocks noGrp="1"/>
          </p:cNvSpPr>
          <p:nvPr>
            <p:ph type="body" sz="quarter" idx="12" hasCustomPrompt="1"/>
          </p:nvPr>
        </p:nvSpPr>
        <p:spPr>
          <a:xfrm>
            <a:off x="4432300" y="2781301"/>
            <a:ext cx="4292600" cy="546099"/>
          </a:xfrm>
          <a:prstGeom prst="rect">
            <a:avLst/>
          </a:prstGeom>
        </p:spPr>
        <p:txBody>
          <a:bodyPr vert="horz"/>
          <a:lstStyle>
            <a:lvl1pPr marL="0" indent="0" algn="r">
              <a:buNone/>
              <a:defRPr sz="2000" b="1" i="0">
                <a:solidFill>
                  <a:srgbClr val="FFFFFF"/>
                </a:solidFill>
                <a:latin typeface="Open Sans"/>
                <a:cs typeface="Open Sans"/>
              </a:defRPr>
            </a:lvl1pPr>
          </a:lstStyle>
          <a:p>
            <a:pPr lvl="0"/>
            <a:r>
              <a:rPr lang="en-US" dirty="0" smtClean="0"/>
              <a:t>– Click to edit name</a:t>
            </a:r>
          </a:p>
        </p:txBody>
      </p:sp>
      <p:pic>
        <p:nvPicPr>
          <p:cNvPr id="20" name="Picture 19" descr="Dynatrace_inside-logo-white.pdf"/>
          <p:cNvPicPr>
            <a:picLocks noChangeAspect="1"/>
          </p:cNvPicPr>
          <p:nvPr userDrawn="1"/>
        </p:nvPicPr>
        <p:blipFill rotWithShape="1">
          <a:blip r:embed="rId2" cstate="email">
            <a:extLst>
              <a:ext uri="{28A0092B-C50C-407E-A947-70E740481C1C}">
                <a14:useLocalDpi xmlns:a14="http://schemas.microsoft.com/office/drawing/2010/main"/>
              </a:ext>
            </a:extLst>
          </a:blip>
          <a:srcRect l="43595" t="39725" r="44195" b="44533"/>
          <a:stretch/>
        </p:blipFill>
        <p:spPr>
          <a:xfrm>
            <a:off x="8195733" y="160867"/>
            <a:ext cx="621576" cy="600992"/>
          </a:xfrm>
          <a:prstGeom prst="rect">
            <a:avLst/>
          </a:prstGeom>
        </p:spPr>
      </p:pic>
      <p:sp>
        <p:nvSpPr>
          <p:cNvPr id="21" name="Rectangle 20"/>
          <p:cNvSpPr/>
          <p:nvPr userDrawn="1"/>
        </p:nvSpPr>
        <p:spPr bwMode="auto">
          <a:xfrm>
            <a:off x="0" y="4092067"/>
            <a:ext cx="9144000" cy="776081"/>
          </a:xfrm>
          <a:prstGeom prst="rect">
            <a:avLst/>
          </a:prstGeom>
          <a:solidFill>
            <a:schemeClr val="tx2"/>
          </a:solidFill>
          <a:ln w="9525">
            <a:noFill/>
            <a:miter lim="800000"/>
            <a:headEnd/>
            <a:tailEnd/>
          </a:ln>
          <a:effectLst/>
        </p:spPr>
        <p:txBody>
          <a:bodyPr wrap="none" rtlCol="0" anchor="ctr"/>
          <a:lstStyle/>
          <a:p>
            <a:pPr algn="ctr" defTabSz="914400" fontAlgn="base">
              <a:spcBef>
                <a:spcPct val="0"/>
              </a:spcBef>
              <a:spcAft>
                <a:spcPct val="0"/>
              </a:spcAft>
            </a:pPr>
            <a:endParaRPr lang="en-US" sz="2400">
              <a:solidFill>
                <a:srgbClr val="191919"/>
              </a:solidFill>
              <a:latin typeface="Arial" charset="0"/>
              <a:ea typeface="MS PGothic" charset="0"/>
              <a:cs typeface="MS PGothic" charset="0"/>
            </a:endParaRPr>
          </a:p>
        </p:txBody>
      </p:sp>
    </p:spTree>
    <p:extLst>
      <p:ext uri="{BB962C8B-B14F-4D97-AF65-F5344CB8AC3E}">
        <p14:creationId xmlns:p14="http://schemas.microsoft.com/office/powerpoint/2010/main" val="48772365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Quote Slide">
    <p:spTree>
      <p:nvGrpSpPr>
        <p:cNvPr id="1" name=""/>
        <p:cNvGrpSpPr/>
        <p:nvPr/>
      </p:nvGrpSpPr>
      <p:grpSpPr>
        <a:xfrm>
          <a:off x="0" y="0"/>
          <a:ext cx="0" cy="0"/>
          <a:chOff x="0" y="0"/>
          <a:chExt cx="0" cy="0"/>
        </a:xfrm>
      </p:grpSpPr>
      <p:sp>
        <p:nvSpPr>
          <p:cNvPr id="11" name="Rectangle 10"/>
          <p:cNvSpPr/>
          <p:nvPr userDrawn="1"/>
        </p:nvSpPr>
        <p:spPr bwMode="auto">
          <a:xfrm>
            <a:off x="4061927" y="-4"/>
            <a:ext cx="5082073" cy="4092071"/>
          </a:xfrm>
          <a:prstGeom prst="rect">
            <a:avLst/>
          </a:prstGeom>
          <a:solidFill>
            <a:schemeClr val="accent1"/>
          </a:solidFill>
          <a:ln w="9525">
            <a:noFill/>
            <a:miter lim="800000"/>
            <a:headEnd/>
            <a:tailEnd/>
          </a:ln>
          <a:effectLst/>
        </p:spPr>
        <p:txBody>
          <a:bodyPr wrap="none" rtlCol="0" anchor="ctr"/>
          <a:lstStyle/>
          <a:p>
            <a:pPr algn="ctr" defTabSz="914400" fontAlgn="base">
              <a:spcBef>
                <a:spcPct val="0"/>
              </a:spcBef>
              <a:spcAft>
                <a:spcPct val="0"/>
              </a:spcAft>
            </a:pPr>
            <a:endParaRPr lang="en-US" sz="2400">
              <a:solidFill>
                <a:srgbClr val="312F31"/>
              </a:solidFill>
              <a:latin typeface="Arial" charset="0"/>
              <a:ea typeface="MS PGothic" charset="0"/>
              <a:cs typeface="MS PGothic" charset="0"/>
            </a:endParaRPr>
          </a:p>
        </p:txBody>
      </p:sp>
      <p:sp>
        <p:nvSpPr>
          <p:cNvPr id="9" name="Rectangle 8"/>
          <p:cNvSpPr/>
          <p:nvPr userDrawn="1"/>
        </p:nvSpPr>
        <p:spPr bwMode="auto">
          <a:xfrm>
            <a:off x="0" y="-4"/>
            <a:ext cx="4061927" cy="4092071"/>
          </a:xfrm>
          <a:prstGeom prst="rect">
            <a:avLst/>
          </a:prstGeom>
          <a:pattFill prst="ltUpDiag">
            <a:fgClr>
              <a:srgbClr val="D03238"/>
            </a:fgClr>
            <a:bgClr>
              <a:schemeClr val="bg1"/>
            </a:bgClr>
          </a:pattFill>
          <a:ln w="9525">
            <a:noFill/>
            <a:miter lim="800000"/>
            <a:headEnd/>
            <a:tailEnd/>
          </a:ln>
          <a:effectLst/>
        </p:spPr>
        <p:txBody>
          <a:bodyPr wrap="none" rtlCol="0" anchor="ctr"/>
          <a:lstStyle/>
          <a:p>
            <a:pPr algn="ctr" defTabSz="914400" fontAlgn="base">
              <a:spcBef>
                <a:spcPct val="0"/>
              </a:spcBef>
              <a:spcAft>
                <a:spcPct val="0"/>
              </a:spcAft>
            </a:pPr>
            <a:r>
              <a:rPr lang="en-US" sz="2400" dirty="0">
                <a:solidFill>
                  <a:srgbClr val="312F31"/>
                </a:solidFill>
                <a:latin typeface="Arial" charset="0"/>
                <a:ea typeface="MS PGothic" charset="0"/>
                <a:cs typeface="MS PGothic" charset="0"/>
              </a:rPr>
              <a:t>Insert headshot </a:t>
            </a:r>
          </a:p>
          <a:p>
            <a:pPr algn="ctr" defTabSz="914400" fontAlgn="base">
              <a:spcBef>
                <a:spcPct val="0"/>
              </a:spcBef>
              <a:spcAft>
                <a:spcPct val="0"/>
              </a:spcAft>
            </a:pPr>
            <a:r>
              <a:rPr lang="en-US" sz="2400" dirty="0">
                <a:solidFill>
                  <a:srgbClr val="312F31"/>
                </a:solidFill>
                <a:latin typeface="Arial" charset="0"/>
                <a:ea typeface="MS PGothic" charset="0"/>
                <a:cs typeface="MS PGothic" charset="0"/>
              </a:rPr>
              <a:t>image here</a:t>
            </a:r>
          </a:p>
        </p:txBody>
      </p:sp>
      <p:sp>
        <p:nvSpPr>
          <p:cNvPr id="17" name="Text Placeholder 22"/>
          <p:cNvSpPr>
            <a:spLocks noGrp="1"/>
          </p:cNvSpPr>
          <p:nvPr>
            <p:ph type="body" sz="quarter" idx="11" hasCustomPrompt="1"/>
          </p:nvPr>
        </p:nvSpPr>
        <p:spPr>
          <a:xfrm>
            <a:off x="4432300" y="254001"/>
            <a:ext cx="4292600" cy="2336800"/>
          </a:xfrm>
          <a:prstGeom prst="rect">
            <a:avLst/>
          </a:prstGeom>
        </p:spPr>
        <p:txBody>
          <a:bodyPr vert="horz" anchor="b"/>
          <a:lstStyle>
            <a:lvl1pPr marL="0" indent="0">
              <a:lnSpc>
                <a:spcPct val="100000"/>
              </a:lnSpc>
              <a:buNone/>
              <a:defRPr sz="2000" b="1" i="0">
                <a:solidFill>
                  <a:srgbClr val="FFFFFF"/>
                </a:solidFill>
                <a:latin typeface="Open Sans"/>
                <a:cs typeface="Open Sans"/>
              </a:defRPr>
            </a:lvl1pPr>
          </a:lstStyle>
          <a:p>
            <a:pPr lvl="0"/>
            <a:r>
              <a:rPr lang="en-US" dirty="0" smtClean="0"/>
              <a:t>Click to edit and insert great quote here”</a:t>
            </a:r>
          </a:p>
        </p:txBody>
      </p:sp>
      <p:sp>
        <p:nvSpPr>
          <p:cNvPr id="19" name="Text Placeholder 22"/>
          <p:cNvSpPr>
            <a:spLocks noGrp="1"/>
          </p:cNvSpPr>
          <p:nvPr>
            <p:ph type="body" sz="quarter" idx="12" hasCustomPrompt="1"/>
          </p:nvPr>
        </p:nvSpPr>
        <p:spPr>
          <a:xfrm>
            <a:off x="4432300" y="2781301"/>
            <a:ext cx="4292600" cy="546099"/>
          </a:xfrm>
          <a:prstGeom prst="rect">
            <a:avLst/>
          </a:prstGeom>
        </p:spPr>
        <p:txBody>
          <a:bodyPr vert="horz"/>
          <a:lstStyle>
            <a:lvl1pPr marL="0" indent="0" algn="r">
              <a:buNone/>
              <a:defRPr sz="2000" b="1" i="0">
                <a:solidFill>
                  <a:srgbClr val="FFFFFF"/>
                </a:solidFill>
                <a:latin typeface="Open Sans"/>
                <a:cs typeface="Open Sans"/>
              </a:defRPr>
            </a:lvl1pPr>
          </a:lstStyle>
          <a:p>
            <a:pPr lvl="0"/>
            <a:r>
              <a:rPr lang="en-US" dirty="0" smtClean="0"/>
              <a:t>– Click to edit name</a:t>
            </a:r>
          </a:p>
        </p:txBody>
      </p:sp>
      <p:pic>
        <p:nvPicPr>
          <p:cNvPr id="10" name="Picture 9" descr="Dynatrace_inside-logo-white.pdf"/>
          <p:cNvPicPr>
            <a:picLocks noChangeAspect="1"/>
          </p:cNvPicPr>
          <p:nvPr userDrawn="1"/>
        </p:nvPicPr>
        <p:blipFill rotWithShape="1">
          <a:blip r:embed="rId2" cstate="email">
            <a:extLst>
              <a:ext uri="{28A0092B-C50C-407E-A947-70E740481C1C}">
                <a14:useLocalDpi xmlns:a14="http://schemas.microsoft.com/office/drawing/2010/main"/>
              </a:ext>
            </a:extLst>
          </a:blip>
          <a:srcRect l="43595" t="39725" r="44195" b="44533"/>
          <a:stretch/>
        </p:blipFill>
        <p:spPr>
          <a:xfrm>
            <a:off x="8195733" y="160867"/>
            <a:ext cx="621576" cy="600992"/>
          </a:xfrm>
          <a:prstGeom prst="rect">
            <a:avLst/>
          </a:prstGeom>
        </p:spPr>
      </p:pic>
      <p:sp>
        <p:nvSpPr>
          <p:cNvPr id="15" name="Rectangle 14"/>
          <p:cNvSpPr/>
          <p:nvPr userDrawn="1"/>
        </p:nvSpPr>
        <p:spPr bwMode="auto">
          <a:xfrm>
            <a:off x="0" y="4092067"/>
            <a:ext cx="9144000" cy="776081"/>
          </a:xfrm>
          <a:prstGeom prst="rect">
            <a:avLst/>
          </a:prstGeom>
          <a:solidFill>
            <a:schemeClr val="tx2"/>
          </a:solidFill>
          <a:ln w="9525">
            <a:noFill/>
            <a:miter lim="800000"/>
            <a:headEnd/>
            <a:tailEnd/>
          </a:ln>
          <a:effectLst/>
        </p:spPr>
        <p:txBody>
          <a:bodyPr wrap="none" rtlCol="0" anchor="ctr"/>
          <a:lstStyle/>
          <a:p>
            <a:pPr algn="ctr" defTabSz="914400" fontAlgn="base">
              <a:spcBef>
                <a:spcPct val="0"/>
              </a:spcBef>
              <a:spcAft>
                <a:spcPct val="0"/>
              </a:spcAft>
            </a:pPr>
            <a:endParaRPr lang="en-US" sz="2400">
              <a:solidFill>
                <a:srgbClr val="191919"/>
              </a:solidFill>
              <a:latin typeface="Arial" charset="0"/>
              <a:ea typeface="MS PGothic" charset="0"/>
              <a:cs typeface="MS PGothic" charset="0"/>
            </a:endParaRPr>
          </a:p>
        </p:txBody>
      </p:sp>
    </p:spTree>
    <p:extLst>
      <p:ext uri="{BB962C8B-B14F-4D97-AF65-F5344CB8AC3E}">
        <p14:creationId xmlns:p14="http://schemas.microsoft.com/office/powerpoint/2010/main" val="348416798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Divider">
    <p:spTree>
      <p:nvGrpSpPr>
        <p:cNvPr id="1" name=""/>
        <p:cNvGrpSpPr/>
        <p:nvPr/>
      </p:nvGrpSpPr>
      <p:grpSpPr>
        <a:xfrm>
          <a:off x="0" y="0"/>
          <a:ext cx="0" cy="0"/>
          <a:chOff x="0" y="0"/>
          <a:chExt cx="0" cy="0"/>
        </a:xfrm>
      </p:grpSpPr>
      <p:sp>
        <p:nvSpPr>
          <p:cNvPr id="12" name="Rectangle 11"/>
          <p:cNvSpPr/>
          <p:nvPr userDrawn="1"/>
        </p:nvSpPr>
        <p:spPr bwMode="auto">
          <a:xfrm>
            <a:off x="0" y="0"/>
            <a:ext cx="9144000" cy="4860309"/>
          </a:xfrm>
          <a:prstGeom prst="rect">
            <a:avLst/>
          </a:prstGeom>
          <a:solidFill>
            <a:schemeClr val="accent3"/>
          </a:solidFill>
          <a:ln w="9525">
            <a:noFill/>
            <a:miter lim="800000"/>
            <a:headEnd/>
            <a:tailEnd/>
          </a:ln>
          <a:effectLst/>
        </p:spPr>
        <p:txBody>
          <a:bodyPr wrap="none" rtlCol="0" anchor="ctr"/>
          <a:lstStyle/>
          <a:p>
            <a:pPr algn="ctr" defTabSz="914400" fontAlgn="base">
              <a:spcBef>
                <a:spcPct val="0"/>
              </a:spcBef>
              <a:spcAft>
                <a:spcPct val="0"/>
              </a:spcAft>
            </a:pPr>
            <a:endParaRPr lang="en-US" sz="2400">
              <a:solidFill>
                <a:srgbClr val="312F31"/>
              </a:solidFill>
              <a:latin typeface="Arial" charset="0"/>
              <a:ea typeface="MS PGothic" charset="0"/>
              <a:cs typeface="MS PGothic" charset="0"/>
            </a:endParaRPr>
          </a:p>
        </p:txBody>
      </p:sp>
      <p:sp>
        <p:nvSpPr>
          <p:cNvPr id="2" name="Title 1"/>
          <p:cNvSpPr>
            <a:spLocks noGrp="1"/>
          </p:cNvSpPr>
          <p:nvPr>
            <p:ph type="title" hasCustomPrompt="1"/>
          </p:nvPr>
        </p:nvSpPr>
        <p:spPr>
          <a:xfrm>
            <a:off x="457200" y="187001"/>
            <a:ext cx="8229600" cy="1460824"/>
          </a:xfrm>
          <a:prstGeom prst="rect">
            <a:avLst/>
          </a:prstGeom>
        </p:spPr>
        <p:txBody>
          <a:bodyPr vert="horz" anchor="b"/>
          <a:lstStyle>
            <a:lvl1pPr>
              <a:lnSpc>
                <a:spcPct val="90000"/>
              </a:lnSpc>
              <a:defRPr sz="4000" b="0" i="0" baseline="0">
                <a:solidFill>
                  <a:schemeClr val="bg2"/>
                </a:solidFill>
                <a:latin typeface="Interstate-Regular"/>
                <a:cs typeface="Interstate-Regular"/>
              </a:defRPr>
            </a:lvl1pPr>
          </a:lstStyle>
          <a:p>
            <a:r>
              <a:rPr lang="en-US" dirty="0" smtClean="0"/>
              <a:t>Click to edit divider title</a:t>
            </a:r>
            <a:endParaRPr lang="en-US" dirty="0"/>
          </a:p>
        </p:txBody>
      </p:sp>
      <p:pic>
        <p:nvPicPr>
          <p:cNvPr id="7" name="Picture 6" descr="Dynatrace_inside-logo-white.pdf"/>
          <p:cNvPicPr>
            <a:picLocks noChangeAspect="1"/>
          </p:cNvPicPr>
          <p:nvPr userDrawn="1"/>
        </p:nvPicPr>
        <p:blipFill rotWithShape="1">
          <a:blip r:embed="rId2" cstate="email">
            <a:extLst>
              <a:ext uri="{28A0092B-C50C-407E-A947-70E740481C1C}">
                <a14:useLocalDpi xmlns:a14="http://schemas.microsoft.com/office/drawing/2010/main"/>
              </a:ext>
            </a:extLst>
          </a:blip>
          <a:srcRect l="43595" t="39725" r="44195" b="44533"/>
          <a:stretch/>
        </p:blipFill>
        <p:spPr>
          <a:xfrm>
            <a:off x="8195733" y="160867"/>
            <a:ext cx="621576" cy="600992"/>
          </a:xfrm>
          <a:prstGeom prst="rect">
            <a:avLst/>
          </a:prstGeom>
        </p:spPr>
      </p:pic>
      <p:sp>
        <p:nvSpPr>
          <p:cNvPr id="8" name="Text Placeholder 13"/>
          <p:cNvSpPr>
            <a:spLocks noGrp="1"/>
          </p:cNvSpPr>
          <p:nvPr>
            <p:ph type="body" sz="quarter" idx="12" hasCustomPrompt="1"/>
          </p:nvPr>
        </p:nvSpPr>
        <p:spPr>
          <a:xfrm>
            <a:off x="453126" y="1717530"/>
            <a:ext cx="4288150" cy="952500"/>
          </a:xfrm>
          <a:prstGeom prst="rect">
            <a:avLst/>
          </a:prstGeom>
        </p:spPr>
        <p:txBody>
          <a:bodyPr vert="horz" anchor="t"/>
          <a:lstStyle>
            <a:lvl1pPr marL="0" indent="0">
              <a:lnSpc>
                <a:spcPct val="90000"/>
              </a:lnSpc>
              <a:buNone/>
              <a:defRPr kumimoji="0" lang="en-US" sz="2000" u="none" strike="noStrike" kern="1200" cap="none" spc="0" normalizeH="0" baseline="0" noProof="0" dirty="0" smtClean="0">
                <a:ln>
                  <a:noFill/>
                </a:ln>
                <a:solidFill>
                  <a:srgbClr val="FFFFFF"/>
                </a:solidFill>
                <a:effectLst>
                  <a:outerShdw blurRad="3175" dir="1140000" algn="tl" rotWithShape="0">
                    <a:schemeClr val="bg2"/>
                  </a:outerShdw>
                </a:effectLst>
                <a:uLnTx/>
                <a:uFillTx/>
                <a:latin typeface="Open Sans"/>
                <a:ea typeface="+mn-ea"/>
                <a:cs typeface="Open Sans"/>
              </a:defRPr>
            </a:lvl1pPr>
          </a:lstStyle>
          <a:p>
            <a:pPr lvl="0"/>
            <a:r>
              <a:rPr lang="en-US" dirty="0" smtClean="0"/>
              <a:t>Click to edit subtitle</a:t>
            </a:r>
          </a:p>
        </p:txBody>
      </p:sp>
      <p:pic>
        <p:nvPicPr>
          <p:cNvPr id="15" name="Picture 14" descr="dt_logo_vert2_white.png"/>
          <p:cNvPicPr>
            <a:picLocks noChangeAspect="1"/>
          </p:cNvPicPr>
          <p:nvPr userDrawn="1"/>
        </p:nvPicPr>
        <p:blipFill rotWithShape="1">
          <a:blip r:embed="rId3" cstate="print">
            <a:alphaModFix amt="33000"/>
            <a:grayscl/>
            <a:extLst>
              <a:ext uri="{28A0092B-C50C-407E-A947-70E740481C1C}">
                <a14:useLocalDpi xmlns:a14="http://schemas.microsoft.com/office/drawing/2010/main"/>
              </a:ext>
            </a:extLst>
          </a:blip>
          <a:srcRect/>
          <a:stretch/>
        </p:blipFill>
        <p:spPr>
          <a:xfrm>
            <a:off x="0" y="2850049"/>
            <a:ext cx="3916478" cy="2007045"/>
          </a:xfrm>
          <a:prstGeom prst="rect">
            <a:avLst/>
          </a:prstGeom>
        </p:spPr>
      </p:pic>
    </p:spTree>
    <p:extLst>
      <p:ext uri="{BB962C8B-B14F-4D97-AF65-F5344CB8AC3E}">
        <p14:creationId xmlns:p14="http://schemas.microsoft.com/office/powerpoint/2010/main" val="210871999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sp>
        <p:nvSpPr>
          <p:cNvPr id="12" name="Rectangle 11"/>
          <p:cNvSpPr/>
          <p:nvPr userDrawn="1"/>
        </p:nvSpPr>
        <p:spPr bwMode="auto">
          <a:xfrm>
            <a:off x="0" y="0"/>
            <a:ext cx="9144000" cy="4860309"/>
          </a:xfrm>
          <a:prstGeom prst="rect">
            <a:avLst/>
          </a:prstGeom>
          <a:solidFill>
            <a:schemeClr val="accent1"/>
          </a:solidFill>
          <a:ln w="9525">
            <a:noFill/>
            <a:miter lim="800000"/>
            <a:headEnd/>
            <a:tailEnd/>
          </a:ln>
          <a:effectLst/>
        </p:spPr>
        <p:txBody>
          <a:bodyPr wrap="none" rtlCol="0" anchor="ctr"/>
          <a:lstStyle/>
          <a:p>
            <a:pPr algn="ctr" defTabSz="914400" fontAlgn="base">
              <a:spcBef>
                <a:spcPct val="0"/>
              </a:spcBef>
              <a:spcAft>
                <a:spcPct val="0"/>
              </a:spcAft>
            </a:pPr>
            <a:endParaRPr lang="en-US" sz="2400">
              <a:solidFill>
                <a:srgbClr val="312F31"/>
              </a:solidFill>
              <a:latin typeface="Arial" charset="0"/>
              <a:ea typeface="MS PGothic" charset="0"/>
              <a:cs typeface="MS PGothic" charset="0"/>
            </a:endParaRPr>
          </a:p>
        </p:txBody>
      </p:sp>
      <p:sp>
        <p:nvSpPr>
          <p:cNvPr id="2" name="Title 1"/>
          <p:cNvSpPr>
            <a:spLocks noGrp="1"/>
          </p:cNvSpPr>
          <p:nvPr>
            <p:ph type="title" hasCustomPrompt="1"/>
          </p:nvPr>
        </p:nvSpPr>
        <p:spPr>
          <a:xfrm>
            <a:off x="457200" y="187001"/>
            <a:ext cx="8229600" cy="1460824"/>
          </a:xfrm>
          <a:prstGeom prst="rect">
            <a:avLst/>
          </a:prstGeom>
        </p:spPr>
        <p:txBody>
          <a:bodyPr vert="horz" anchor="b"/>
          <a:lstStyle>
            <a:lvl1pPr>
              <a:lnSpc>
                <a:spcPct val="90000"/>
              </a:lnSpc>
              <a:defRPr sz="4000" b="0" i="0">
                <a:solidFill>
                  <a:schemeClr val="bg2"/>
                </a:solidFill>
                <a:latin typeface="Interstate-Regular"/>
                <a:cs typeface="Interstate-Regular"/>
              </a:defRPr>
            </a:lvl1pPr>
          </a:lstStyle>
          <a:p>
            <a:r>
              <a:rPr lang="en-US" dirty="0" smtClean="0"/>
              <a:t>Click to edit divider title</a:t>
            </a:r>
            <a:endParaRPr lang="en-US" dirty="0"/>
          </a:p>
        </p:txBody>
      </p:sp>
      <p:pic>
        <p:nvPicPr>
          <p:cNvPr id="7" name="Picture 6" descr="Dynatrace_inside-logo-white.pdf"/>
          <p:cNvPicPr>
            <a:picLocks noChangeAspect="1"/>
          </p:cNvPicPr>
          <p:nvPr userDrawn="1"/>
        </p:nvPicPr>
        <p:blipFill rotWithShape="1">
          <a:blip r:embed="rId2" cstate="email">
            <a:extLst>
              <a:ext uri="{28A0092B-C50C-407E-A947-70E740481C1C}">
                <a14:useLocalDpi xmlns:a14="http://schemas.microsoft.com/office/drawing/2010/main"/>
              </a:ext>
            </a:extLst>
          </a:blip>
          <a:srcRect l="43595" t="39725" r="44195" b="44533"/>
          <a:stretch/>
        </p:blipFill>
        <p:spPr>
          <a:xfrm>
            <a:off x="8195733" y="160867"/>
            <a:ext cx="621576" cy="600992"/>
          </a:xfrm>
          <a:prstGeom prst="rect">
            <a:avLst/>
          </a:prstGeom>
        </p:spPr>
      </p:pic>
      <p:sp>
        <p:nvSpPr>
          <p:cNvPr id="8" name="Text Placeholder 13"/>
          <p:cNvSpPr>
            <a:spLocks noGrp="1"/>
          </p:cNvSpPr>
          <p:nvPr>
            <p:ph type="body" sz="quarter" idx="12" hasCustomPrompt="1"/>
          </p:nvPr>
        </p:nvSpPr>
        <p:spPr>
          <a:xfrm>
            <a:off x="453126" y="1717530"/>
            <a:ext cx="4288150" cy="952500"/>
          </a:xfrm>
          <a:prstGeom prst="rect">
            <a:avLst/>
          </a:prstGeom>
        </p:spPr>
        <p:txBody>
          <a:bodyPr vert="horz" anchor="t"/>
          <a:lstStyle>
            <a:lvl1pPr marL="0" indent="0">
              <a:lnSpc>
                <a:spcPct val="90000"/>
              </a:lnSpc>
              <a:buNone/>
              <a:defRPr kumimoji="0" lang="en-US" sz="2000" u="none" strike="noStrike" kern="1200" cap="none" spc="0" normalizeH="0" baseline="0" noProof="0" dirty="0" smtClean="0">
                <a:ln>
                  <a:noFill/>
                </a:ln>
                <a:solidFill>
                  <a:srgbClr val="FFFFFF"/>
                </a:solidFill>
                <a:effectLst>
                  <a:outerShdw blurRad="3175" dir="1140000" algn="tl" rotWithShape="0">
                    <a:schemeClr val="bg2"/>
                  </a:outerShdw>
                </a:effectLst>
                <a:uLnTx/>
                <a:uFillTx/>
                <a:latin typeface="Open Sans"/>
                <a:ea typeface="+mn-ea"/>
                <a:cs typeface="Open Sans"/>
              </a:defRPr>
            </a:lvl1pPr>
          </a:lstStyle>
          <a:p>
            <a:pPr lvl="0"/>
            <a:r>
              <a:rPr lang="en-US" dirty="0" smtClean="0"/>
              <a:t>Click to edit subtitle</a:t>
            </a:r>
          </a:p>
        </p:txBody>
      </p:sp>
      <p:pic>
        <p:nvPicPr>
          <p:cNvPr id="15" name="Picture 14" descr="dt_logo_vert2_white.png"/>
          <p:cNvPicPr>
            <a:picLocks noChangeAspect="1"/>
          </p:cNvPicPr>
          <p:nvPr userDrawn="1"/>
        </p:nvPicPr>
        <p:blipFill rotWithShape="1">
          <a:blip r:embed="rId3" cstate="print">
            <a:alphaModFix amt="33000"/>
            <a:grayscl/>
            <a:extLst>
              <a:ext uri="{28A0092B-C50C-407E-A947-70E740481C1C}">
                <a14:useLocalDpi xmlns:a14="http://schemas.microsoft.com/office/drawing/2010/main"/>
              </a:ext>
            </a:extLst>
          </a:blip>
          <a:srcRect/>
          <a:stretch/>
        </p:blipFill>
        <p:spPr>
          <a:xfrm>
            <a:off x="0" y="2850049"/>
            <a:ext cx="3916478" cy="2007045"/>
          </a:xfrm>
          <a:prstGeom prst="rect">
            <a:avLst/>
          </a:prstGeom>
        </p:spPr>
      </p:pic>
    </p:spTree>
    <p:extLst>
      <p:ext uri="{BB962C8B-B14F-4D97-AF65-F5344CB8AC3E}">
        <p14:creationId xmlns:p14="http://schemas.microsoft.com/office/powerpoint/2010/main" val="187188883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Divider">
    <p:spTree>
      <p:nvGrpSpPr>
        <p:cNvPr id="1" name=""/>
        <p:cNvGrpSpPr/>
        <p:nvPr/>
      </p:nvGrpSpPr>
      <p:grpSpPr>
        <a:xfrm>
          <a:off x="0" y="0"/>
          <a:ext cx="0" cy="0"/>
          <a:chOff x="0" y="0"/>
          <a:chExt cx="0" cy="0"/>
        </a:xfrm>
      </p:grpSpPr>
      <p:sp>
        <p:nvSpPr>
          <p:cNvPr id="12" name="Rectangle 11"/>
          <p:cNvSpPr/>
          <p:nvPr userDrawn="1"/>
        </p:nvSpPr>
        <p:spPr bwMode="auto">
          <a:xfrm>
            <a:off x="0" y="0"/>
            <a:ext cx="9144000" cy="4874257"/>
          </a:xfrm>
          <a:prstGeom prst="rect">
            <a:avLst/>
          </a:prstGeom>
          <a:solidFill>
            <a:schemeClr val="tx2"/>
          </a:solidFill>
          <a:ln w="9525">
            <a:noFill/>
            <a:miter lim="800000"/>
            <a:headEnd/>
            <a:tailEnd/>
          </a:ln>
          <a:effectLst/>
        </p:spPr>
        <p:txBody>
          <a:bodyPr wrap="none" rtlCol="0" anchor="ctr"/>
          <a:lstStyle/>
          <a:p>
            <a:pPr algn="ctr" defTabSz="914400" fontAlgn="base">
              <a:spcBef>
                <a:spcPct val="0"/>
              </a:spcBef>
              <a:spcAft>
                <a:spcPct val="0"/>
              </a:spcAft>
            </a:pPr>
            <a:endParaRPr lang="en-US" sz="2400">
              <a:solidFill>
                <a:srgbClr val="312F31"/>
              </a:solidFill>
              <a:latin typeface="Arial" charset="0"/>
              <a:ea typeface="MS PGothic" charset="0"/>
              <a:cs typeface="MS PGothic" charset="0"/>
            </a:endParaRPr>
          </a:p>
        </p:txBody>
      </p:sp>
      <p:sp>
        <p:nvSpPr>
          <p:cNvPr id="2" name="Title 1"/>
          <p:cNvSpPr>
            <a:spLocks noGrp="1"/>
          </p:cNvSpPr>
          <p:nvPr>
            <p:ph type="title" hasCustomPrompt="1"/>
          </p:nvPr>
        </p:nvSpPr>
        <p:spPr>
          <a:xfrm>
            <a:off x="457200" y="187001"/>
            <a:ext cx="8229600" cy="1460824"/>
          </a:xfrm>
          <a:prstGeom prst="rect">
            <a:avLst/>
          </a:prstGeom>
        </p:spPr>
        <p:txBody>
          <a:bodyPr vert="horz" anchor="b"/>
          <a:lstStyle>
            <a:lvl1pPr>
              <a:lnSpc>
                <a:spcPct val="90000"/>
              </a:lnSpc>
              <a:defRPr sz="4000" b="0" i="0">
                <a:solidFill>
                  <a:schemeClr val="bg2"/>
                </a:solidFill>
                <a:latin typeface="Interstate-Regular"/>
                <a:cs typeface="Interstate-Regular"/>
              </a:defRPr>
            </a:lvl1pPr>
          </a:lstStyle>
          <a:p>
            <a:r>
              <a:rPr lang="en-US" dirty="0" smtClean="0"/>
              <a:t>Click to edit divider title</a:t>
            </a:r>
            <a:endParaRPr lang="en-US" dirty="0"/>
          </a:p>
        </p:txBody>
      </p:sp>
      <p:pic>
        <p:nvPicPr>
          <p:cNvPr id="7" name="Picture 6" descr="Dynatrace_inside-logo-white.pdf"/>
          <p:cNvPicPr>
            <a:picLocks noChangeAspect="1"/>
          </p:cNvPicPr>
          <p:nvPr userDrawn="1"/>
        </p:nvPicPr>
        <p:blipFill rotWithShape="1">
          <a:blip r:embed="rId2" cstate="email">
            <a:extLst>
              <a:ext uri="{28A0092B-C50C-407E-A947-70E740481C1C}">
                <a14:useLocalDpi xmlns:a14="http://schemas.microsoft.com/office/drawing/2010/main"/>
              </a:ext>
            </a:extLst>
          </a:blip>
          <a:srcRect l="43595" t="39725" r="44195" b="44533"/>
          <a:stretch/>
        </p:blipFill>
        <p:spPr>
          <a:xfrm>
            <a:off x="8195733" y="160867"/>
            <a:ext cx="621576" cy="600992"/>
          </a:xfrm>
          <a:prstGeom prst="rect">
            <a:avLst/>
          </a:prstGeom>
        </p:spPr>
      </p:pic>
      <p:sp>
        <p:nvSpPr>
          <p:cNvPr id="8" name="Text Placeholder 13"/>
          <p:cNvSpPr>
            <a:spLocks noGrp="1"/>
          </p:cNvSpPr>
          <p:nvPr>
            <p:ph type="body" sz="quarter" idx="12" hasCustomPrompt="1"/>
          </p:nvPr>
        </p:nvSpPr>
        <p:spPr>
          <a:xfrm>
            <a:off x="453126" y="1717530"/>
            <a:ext cx="4288150" cy="952500"/>
          </a:xfrm>
          <a:prstGeom prst="rect">
            <a:avLst/>
          </a:prstGeom>
        </p:spPr>
        <p:txBody>
          <a:bodyPr vert="horz" anchor="t"/>
          <a:lstStyle>
            <a:lvl1pPr marL="0" indent="0">
              <a:lnSpc>
                <a:spcPct val="90000"/>
              </a:lnSpc>
              <a:buNone/>
              <a:defRPr kumimoji="0" lang="en-US" sz="2000" u="none" strike="noStrike" kern="1200" cap="none" spc="0" normalizeH="0" baseline="0" noProof="0" dirty="0" smtClean="0">
                <a:ln>
                  <a:noFill/>
                </a:ln>
                <a:solidFill>
                  <a:srgbClr val="FFFFFF"/>
                </a:solidFill>
                <a:effectLst>
                  <a:outerShdw blurRad="3175" dir="1140000" algn="tl" rotWithShape="0">
                    <a:schemeClr val="bg2"/>
                  </a:outerShdw>
                </a:effectLst>
                <a:uLnTx/>
                <a:uFillTx/>
                <a:latin typeface="Open Sans"/>
                <a:ea typeface="+mn-ea"/>
                <a:cs typeface="Open Sans"/>
              </a:defRPr>
            </a:lvl1pPr>
          </a:lstStyle>
          <a:p>
            <a:pPr lvl="0"/>
            <a:r>
              <a:rPr lang="en-US" dirty="0" smtClean="0"/>
              <a:t>Click to edit subtitle</a:t>
            </a:r>
          </a:p>
        </p:txBody>
      </p:sp>
      <p:pic>
        <p:nvPicPr>
          <p:cNvPr id="15" name="Picture 14" descr="dt_logo_vert2_white.png"/>
          <p:cNvPicPr>
            <a:picLocks noChangeAspect="1"/>
          </p:cNvPicPr>
          <p:nvPr userDrawn="1"/>
        </p:nvPicPr>
        <p:blipFill rotWithShape="1">
          <a:blip r:embed="rId3" cstate="print">
            <a:alphaModFix amt="33000"/>
            <a:grayscl/>
            <a:extLst>
              <a:ext uri="{28A0092B-C50C-407E-A947-70E740481C1C}">
                <a14:useLocalDpi xmlns:a14="http://schemas.microsoft.com/office/drawing/2010/main"/>
              </a:ext>
            </a:extLst>
          </a:blip>
          <a:srcRect/>
          <a:stretch/>
        </p:blipFill>
        <p:spPr>
          <a:xfrm>
            <a:off x="0" y="2850049"/>
            <a:ext cx="3916478" cy="2007045"/>
          </a:xfrm>
          <a:prstGeom prst="rect">
            <a:avLst/>
          </a:prstGeom>
        </p:spPr>
      </p:pic>
    </p:spTree>
    <p:extLst>
      <p:ext uri="{BB962C8B-B14F-4D97-AF65-F5344CB8AC3E}">
        <p14:creationId xmlns:p14="http://schemas.microsoft.com/office/powerpoint/2010/main" val="336971102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Rectangle 8"/>
          <p:cNvSpPr/>
          <p:nvPr userDrawn="1"/>
        </p:nvSpPr>
        <p:spPr bwMode="auto">
          <a:xfrm>
            <a:off x="0" y="4076389"/>
            <a:ext cx="9144000" cy="799598"/>
          </a:xfrm>
          <a:prstGeom prst="rect">
            <a:avLst/>
          </a:prstGeom>
          <a:solidFill>
            <a:schemeClr val="tx2"/>
          </a:solidFill>
          <a:ln w="9525">
            <a:noFill/>
            <a:miter lim="800000"/>
            <a:headEnd/>
            <a:tailEnd/>
          </a:ln>
          <a:effectLst/>
        </p:spPr>
        <p:txBody>
          <a:bodyPr wrap="none" rtlCol="0" anchor="ctr"/>
          <a:lstStyle/>
          <a:p>
            <a:pPr algn="ctr" defTabSz="914400" fontAlgn="base">
              <a:spcBef>
                <a:spcPct val="0"/>
              </a:spcBef>
              <a:spcAft>
                <a:spcPct val="0"/>
              </a:spcAft>
            </a:pPr>
            <a:endParaRPr lang="en-US" sz="2400">
              <a:solidFill>
                <a:srgbClr val="191919"/>
              </a:solidFill>
              <a:latin typeface="Arial" charset="0"/>
              <a:ea typeface="MS PGothic" charset="0"/>
              <a:cs typeface="MS PGothic" charset="0"/>
            </a:endParaRPr>
          </a:p>
        </p:txBody>
      </p:sp>
      <p:pic>
        <p:nvPicPr>
          <p:cNvPr id="10" name="Picture 9" descr="Dynatrace_inside-logo-white.pdf"/>
          <p:cNvPicPr>
            <a:picLocks noChangeAspect="1"/>
          </p:cNvPicPr>
          <p:nvPr userDrawn="1"/>
        </p:nvPicPr>
        <p:blipFill rotWithShape="1">
          <a:blip r:embed="rId2" cstate="email">
            <a:extLst>
              <a:ext uri="{28A0092B-C50C-407E-A947-70E740481C1C}">
                <a14:useLocalDpi xmlns:a14="http://schemas.microsoft.com/office/drawing/2010/main"/>
              </a:ext>
            </a:extLst>
          </a:blip>
          <a:srcRect l="43595" t="39725" r="44195" b="44533"/>
          <a:stretch/>
        </p:blipFill>
        <p:spPr>
          <a:xfrm>
            <a:off x="8195733" y="160867"/>
            <a:ext cx="621576" cy="600992"/>
          </a:xfrm>
          <a:prstGeom prst="rect">
            <a:avLst/>
          </a:prstGeom>
        </p:spPr>
      </p:pic>
      <p:sp>
        <p:nvSpPr>
          <p:cNvPr id="11" name="Rectangle 10"/>
          <p:cNvSpPr/>
          <p:nvPr userDrawn="1"/>
        </p:nvSpPr>
        <p:spPr bwMode="auto">
          <a:xfrm>
            <a:off x="0" y="-1"/>
            <a:ext cx="9144000" cy="2197261"/>
          </a:xfrm>
          <a:prstGeom prst="rect">
            <a:avLst/>
          </a:prstGeom>
          <a:solidFill>
            <a:schemeClr val="accent3"/>
          </a:solidFill>
          <a:ln w="9525">
            <a:noFill/>
            <a:miter lim="800000"/>
            <a:headEnd/>
            <a:tailEnd/>
          </a:ln>
          <a:effectLst/>
        </p:spPr>
        <p:txBody>
          <a:bodyPr wrap="none" rtlCol="0" anchor="ctr"/>
          <a:lstStyle/>
          <a:p>
            <a:pPr algn="ctr" defTabSz="914400" fontAlgn="base">
              <a:spcBef>
                <a:spcPct val="0"/>
              </a:spcBef>
              <a:spcAft>
                <a:spcPct val="0"/>
              </a:spcAft>
            </a:pPr>
            <a:endParaRPr lang="en-US" sz="2400">
              <a:solidFill>
                <a:srgbClr val="312F31"/>
              </a:solidFill>
              <a:latin typeface="Arial" charset="0"/>
              <a:ea typeface="MS PGothic" charset="0"/>
              <a:cs typeface="MS PGothic" charset="0"/>
            </a:endParaRPr>
          </a:p>
        </p:txBody>
      </p:sp>
      <p:sp>
        <p:nvSpPr>
          <p:cNvPr id="13" name="Rectangle 12"/>
          <p:cNvSpPr/>
          <p:nvPr userDrawn="1"/>
        </p:nvSpPr>
        <p:spPr bwMode="auto">
          <a:xfrm>
            <a:off x="6096000" y="2180077"/>
            <a:ext cx="3048000" cy="1887987"/>
          </a:xfrm>
          <a:prstGeom prst="rect">
            <a:avLst/>
          </a:prstGeom>
          <a:solidFill>
            <a:schemeClr val="accent1"/>
          </a:solidFill>
          <a:ln w="9525">
            <a:solidFill>
              <a:srgbClr val="268ECE"/>
            </a:solidFill>
            <a:miter lim="800000"/>
            <a:headEnd/>
            <a:tailEnd/>
          </a:ln>
          <a:effectLst/>
        </p:spPr>
        <p:txBody>
          <a:bodyPr wrap="none" rtlCol="0" anchor="ctr"/>
          <a:lstStyle/>
          <a:p>
            <a:pPr algn="ctr" defTabSz="914400" fontAlgn="base">
              <a:spcBef>
                <a:spcPct val="0"/>
              </a:spcBef>
              <a:spcAft>
                <a:spcPct val="0"/>
              </a:spcAft>
            </a:pPr>
            <a:endParaRPr lang="en-US" sz="2400">
              <a:solidFill>
                <a:srgbClr val="312F31"/>
              </a:solidFill>
              <a:latin typeface="Arial" charset="0"/>
              <a:ea typeface="MS PGothic" charset="0"/>
              <a:cs typeface="MS PGothic" charset="0"/>
            </a:endParaRPr>
          </a:p>
        </p:txBody>
      </p:sp>
      <p:sp>
        <p:nvSpPr>
          <p:cNvPr id="14" name="Rectangle 13"/>
          <p:cNvSpPr/>
          <p:nvPr userDrawn="1"/>
        </p:nvSpPr>
        <p:spPr bwMode="auto">
          <a:xfrm>
            <a:off x="3048001" y="2181678"/>
            <a:ext cx="3048000" cy="1893110"/>
          </a:xfrm>
          <a:prstGeom prst="rect">
            <a:avLst/>
          </a:prstGeom>
          <a:solidFill>
            <a:schemeClr val="accent4"/>
          </a:solidFill>
          <a:ln w="9525">
            <a:noFill/>
            <a:miter lim="800000"/>
            <a:headEnd/>
            <a:tailEnd/>
          </a:ln>
          <a:effectLst/>
        </p:spPr>
        <p:txBody>
          <a:bodyPr wrap="none" rtlCol="0" anchor="ctr"/>
          <a:lstStyle/>
          <a:p>
            <a:pPr algn="ctr" defTabSz="914400" fontAlgn="base">
              <a:spcBef>
                <a:spcPct val="0"/>
              </a:spcBef>
              <a:spcAft>
                <a:spcPct val="0"/>
              </a:spcAft>
            </a:pPr>
            <a:endParaRPr lang="en-US" sz="2400">
              <a:solidFill>
                <a:srgbClr val="312F31"/>
              </a:solidFill>
              <a:latin typeface="Arial" charset="0"/>
              <a:ea typeface="MS PGothic" charset="0"/>
              <a:cs typeface="MS PGothic" charset="0"/>
            </a:endParaRPr>
          </a:p>
        </p:txBody>
      </p:sp>
      <p:sp>
        <p:nvSpPr>
          <p:cNvPr id="16" name="Rectangle 15"/>
          <p:cNvSpPr/>
          <p:nvPr userDrawn="1"/>
        </p:nvSpPr>
        <p:spPr bwMode="auto">
          <a:xfrm>
            <a:off x="0" y="2181678"/>
            <a:ext cx="3048000" cy="1893110"/>
          </a:xfrm>
          <a:prstGeom prst="rect">
            <a:avLst/>
          </a:prstGeom>
          <a:solidFill>
            <a:schemeClr val="accent2"/>
          </a:solidFill>
          <a:ln w="9525">
            <a:noFill/>
            <a:miter lim="800000"/>
            <a:headEnd/>
            <a:tailEnd/>
          </a:ln>
          <a:effectLst/>
        </p:spPr>
        <p:txBody>
          <a:bodyPr wrap="none" rtlCol="0" anchor="ctr"/>
          <a:lstStyle/>
          <a:p>
            <a:pPr algn="ctr" defTabSz="914400" fontAlgn="base">
              <a:spcBef>
                <a:spcPct val="0"/>
              </a:spcBef>
              <a:spcAft>
                <a:spcPct val="0"/>
              </a:spcAft>
            </a:pPr>
            <a:endParaRPr lang="en-US" sz="2400">
              <a:solidFill>
                <a:srgbClr val="312F31"/>
              </a:solidFill>
              <a:latin typeface="Arial" charset="0"/>
              <a:ea typeface="MS PGothic" charset="0"/>
              <a:cs typeface="MS PGothic" charset="0"/>
            </a:endParaRPr>
          </a:p>
        </p:txBody>
      </p:sp>
      <p:sp>
        <p:nvSpPr>
          <p:cNvPr id="17" name="Title 1"/>
          <p:cNvSpPr>
            <a:spLocks noGrp="1"/>
          </p:cNvSpPr>
          <p:nvPr>
            <p:ph type="title" hasCustomPrompt="1"/>
          </p:nvPr>
        </p:nvSpPr>
        <p:spPr>
          <a:xfrm>
            <a:off x="184507" y="935006"/>
            <a:ext cx="1989250" cy="1091182"/>
          </a:xfrm>
          <a:prstGeom prst="rect">
            <a:avLst/>
          </a:prstGeom>
        </p:spPr>
        <p:txBody>
          <a:bodyPr vert="horz" anchor="t"/>
          <a:lstStyle>
            <a:lvl1pPr>
              <a:lnSpc>
                <a:spcPct val="90000"/>
              </a:lnSpc>
              <a:defRPr sz="6000" b="1" i="0" baseline="0">
                <a:solidFill>
                  <a:schemeClr val="bg2"/>
                </a:solidFill>
                <a:latin typeface="Interstate-Regular"/>
                <a:cs typeface="Interstate-Regular"/>
              </a:defRPr>
            </a:lvl1pPr>
          </a:lstStyle>
          <a:p>
            <a:r>
              <a:rPr lang="en-US" dirty="0" smtClean="0"/>
              <a:t>Text</a:t>
            </a:r>
            <a:endParaRPr lang="en-US" dirty="0"/>
          </a:p>
        </p:txBody>
      </p:sp>
      <p:sp>
        <p:nvSpPr>
          <p:cNvPr id="18" name="Text Placeholder 22"/>
          <p:cNvSpPr>
            <a:spLocks noGrp="1"/>
          </p:cNvSpPr>
          <p:nvPr>
            <p:ph type="body" sz="quarter" idx="11" hasCustomPrompt="1"/>
          </p:nvPr>
        </p:nvSpPr>
        <p:spPr>
          <a:xfrm>
            <a:off x="2298416" y="935006"/>
            <a:ext cx="6672863" cy="1122370"/>
          </a:xfrm>
          <a:prstGeom prst="rect">
            <a:avLst/>
          </a:prstGeom>
        </p:spPr>
        <p:txBody>
          <a:bodyPr vert="horz" anchor="t"/>
          <a:lstStyle>
            <a:lvl1pPr marL="0" indent="0">
              <a:lnSpc>
                <a:spcPct val="100000"/>
              </a:lnSpc>
              <a:buNone/>
              <a:defRPr sz="1800" b="0" i="0" baseline="0">
                <a:solidFill>
                  <a:srgbClr val="FFFFFF"/>
                </a:solidFill>
                <a:latin typeface="Open Sans"/>
                <a:cs typeface="Open Sans"/>
              </a:defRPr>
            </a:lvl1pPr>
          </a:lstStyle>
          <a:p>
            <a:pPr lvl="0"/>
            <a:r>
              <a:rPr lang="en-US" dirty="0" smtClean="0"/>
              <a:t>Click to edit text.</a:t>
            </a:r>
          </a:p>
        </p:txBody>
      </p:sp>
      <p:sp>
        <p:nvSpPr>
          <p:cNvPr id="19" name="Text Placeholder 22"/>
          <p:cNvSpPr>
            <a:spLocks noGrp="1"/>
          </p:cNvSpPr>
          <p:nvPr>
            <p:ph type="body" sz="quarter" idx="12" hasCustomPrompt="1"/>
          </p:nvPr>
        </p:nvSpPr>
        <p:spPr>
          <a:xfrm>
            <a:off x="3217784" y="2376129"/>
            <a:ext cx="2672397" cy="1120158"/>
          </a:xfrm>
          <a:prstGeom prst="rect">
            <a:avLst/>
          </a:prstGeom>
        </p:spPr>
        <p:txBody>
          <a:bodyPr vert="horz" anchor="t"/>
          <a:lstStyle>
            <a:lvl1pPr marL="0" indent="0">
              <a:lnSpc>
                <a:spcPct val="100000"/>
              </a:lnSpc>
              <a:buNone/>
              <a:defRPr sz="1400" b="0" i="0" baseline="0">
                <a:solidFill>
                  <a:srgbClr val="FFFFFF"/>
                </a:solidFill>
                <a:latin typeface="Open Sans"/>
                <a:cs typeface="Open Sans"/>
              </a:defRPr>
            </a:lvl1pPr>
          </a:lstStyle>
          <a:p>
            <a:pPr lvl="0"/>
            <a:r>
              <a:rPr lang="en-US" dirty="0" smtClean="0"/>
              <a:t>Click to edit text.</a:t>
            </a:r>
          </a:p>
        </p:txBody>
      </p:sp>
      <p:sp>
        <p:nvSpPr>
          <p:cNvPr id="23" name="Text Placeholder 22"/>
          <p:cNvSpPr>
            <a:spLocks noGrp="1"/>
          </p:cNvSpPr>
          <p:nvPr>
            <p:ph type="body" sz="quarter" idx="13" hasCustomPrompt="1"/>
          </p:nvPr>
        </p:nvSpPr>
        <p:spPr>
          <a:xfrm>
            <a:off x="6295327" y="2376129"/>
            <a:ext cx="2672397" cy="1120158"/>
          </a:xfrm>
          <a:prstGeom prst="rect">
            <a:avLst/>
          </a:prstGeom>
        </p:spPr>
        <p:txBody>
          <a:bodyPr vert="horz" anchor="t"/>
          <a:lstStyle>
            <a:lvl1pPr marL="0" indent="0">
              <a:lnSpc>
                <a:spcPct val="100000"/>
              </a:lnSpc>
              <a:buNone/>
              <a:defRPr sz="1400" b="0" i="0" baseline="0">
                <a:solidFill>
                  <a:srgbClr val="FFFFFF"/>
                </a:solidFill>
                <a:latin typeface="Open Sans"/>
                <a:cs typeface="Open Sans"/>
              </a:defRPr>
            </a:lvl1pPr>
          </a:lstStyle>
          <a:p>
            <a:pPr lvl="0"/>
            <a:r>
              <a:rPr lang="en-US" dirty="0" smtClean="0"/>
              <a:t>Click to edit text.</a:t>
            </a:r>
          </a:p>
        </p:txBody>
      </p:sp>
      <p:sp>
        <p:nvSpPr>
          <p:cNvPr id="24" name="Text Placeholder 22"/>
          <p:cNvSpPr>
            <a:spLocks noGrp="1"/>
          </p:cNvSpPr>
          <p:nvPr>
            <p:ph type="body" sz="quarter" idx="14" hasCustomPrompt="1"/>
          </p:nvPr>
        </p:nvSpPr>
        <p:spPr>
          <a:xfrm>
            <a:off x="179200" y="2376129"/>
            <a:ext cx="2672397" cy="1120158"/>
          </a:xfrm>
          <a:prstGeom prst="rect">
            <a:avLst/>
          </a:prstGeom>
        </p:spPr>
        <p:txBody>
          <a:bodyPr vert="horz" anchor="t"/>
          <a:lstStyle>
            <a:lvl1pPr marL="0" indent="0">
              <a:lnSpc>
                <a:spcPct val="100000"/>
              </a:lnSpc>
              <a:buNone/>
              <a:defRPr sz="1400" b="0" i="0" baseline="0">
                <a:solidFill>
                  <a:srgbClr val="FFFFFF"/>
                </a:solidFill>
                <a:latin typeface="Open Sans"/>
                <a:cs typeface="Open Sans"/>
              </a:defRPr>
            </a:lvl1pPr>
          </a:lstStyle>
          <a:p>
            <a:pPr lvl="0"/>
            <a:r>
              <a:rPr lang="en-US" dirty="0" smtClean="0"/>
              <a:t>Click to edit text.</a:t>
            </a:r>
          </a:p>
        </p:txBody>
      </p:sp>
      <p:sp>
        <p:nvSpPr>
          <p:cNvPr id="25" name="Text Placeholder 22"/>
          <p:cNvSpPr>
            <a:spLocks noGrp="1"/>
          </p:cNvSpPr>
          <p:nvPr>
            <p:ph type="body" sz="quarter" idx="15" hasCustomPrompt="1"/>
          </p:nvPr>
        </p:nvSpPr>
        <p:spPr>
          <a:xfrm>
            <a:off x="1235385" y="4149205"/>
            <a:ext cx="7599888" cy="525820"/>
          </a:xfrm>
          <a:prstGeom prst="rect">
            <a:avLst/>
          </a:prstGeom>
        </p:spPr>
        <p:txBody>
          <a:bodyPr vert="horz" anchor="t"/>
          <a:lstStyle>
            <a:lvl1pPr marL="0" indent="0">
              <a:lnSpc>
                <a:spcPct val="100000"/>
              </a:lnSpc>
              <a:buNone/>
              <a:defRPr sz="1200" b="0" i="0" baseline="0">
                <a:solidFill>
                  <a:srgbClr val="FFFFFF"/>
                </a:solidFill>
                <a:latin typeface="Open Sans"/>
                <a:cs typeface="Open Sans"/>
              </a:defRPr>
            </a:lvl1pPr>
          </a:lstStyle>
          <a:p>
            <a:pPr lvl="0"/>
            <a:r>
              <a:rPr lang="en-US" dirty="0" smtClean="0"/>
              <a:t>Click to edit text.</a:t>
            </a:r>
          </a:p>
        </p:txBody>
      </p:sp>
      <p:sp>
        <p:nvSpPr>
          <p:cNvPr id="26" name="Rectangle 25"/>
          <p:cNvSpPr/>
          <p:nvPr userDrawn="1"/>
        </p:nvSpPr>
        <p:spPr bwMode="auto">
          <a:xfrm>
            <a:off x="191257" y="3756725"/>
            <a:ext cx="902733" cy="902733"/>
          </a:xfrm>
          <a:prstGeom prst="rect">
            <a:avLst/>
          </a:prstGeom>
          <a:solidFill>
            <a:schemeClr val="bg1">
              <a:lumMod val="75000"/>
            </a:schemeClr>
          </a:solidFill>
          <a:ln w="9525">
            <a:solidFill>
              <a:srgbClr val="FFFFFF"/>
            </a:solidFill>
            <a:miter lim="800000"/>
            <a:headEnd/>
            <a:tailEnd/>
          </a:ln>
          <a:effectLst/>
        </p:spPr>
        <p:txBody>
          <a:bodyPr wrap="none" rtlCol="0" anchor="ctr"/>
          <a:lstStyle/>
          <a:p>
            <a:pPr algn="ctr" defTabSz="914400" fontAlgn="base">
              <a:spcBef>
                <a:spcPct val="0"/>
              </a:spcBef>
              <a:spcAft>
                <a:spcPct val="0"/>
              </a:spcAft>
            </a:pPr>
            <a:endParaRPr lang="en-US" sz="2400">
              <a:solidFill>
                <a:srgbClr val="312F31"/>
              </a:solidFill>
              <a:latin typeface="Arial" charset="0"/>
              <a:ea typeface="MS PGothic" charset="0"/>
              <a:cs typeface="MS PGothic" charset="0"/>
            </a:endParaRPr>
          </a:p>
        </p:txBody>
      </p:sp>
      <p:pic>
        <p:nvPicPr>
          <p:cNvPr id="27" name="Picture 26" descr="12198090302006169125female silhouette.svg.med.png"/>
          <p:cNvPicPr>
            <a:picLocks noChangeAspect="1"/>
          </p:cNvPicPr>
          <p:nvPr userDrawn="1"/>
        </p:nvPicPr>
        <p:blipFill>
          <a:blip r:embed="rId3" cstate="email">
            <a:alphaModFix amt="23000"/>
            <a:extLst>
              <a:ext uri="{28A0092B-C50C-407E-A947-70E740481C1C}">
                <a14:useLocalDpi xmlns:a14="http://schemas.microsoft.com/office/drawing/2010/main"/>
              </a:ext>
            </a:extLst>
          </a:blip>
          <a:stretch>
            <a:fillRect/>
          </a:stretch>
        </p:blipFill>
        <p:spPr>
          <a:xfrm>
            <a:off x="220683" y="3773402"/>
            <a:ext cx="850357" cy="873735"/>
          </a:xfrm>
          <a:prstGeom prst="rect">
            <a:avLst/>
          </a:prstGeom>
        </p:spPr>
      </p:pic>
      <p:pic>
        <p:nvPicPr>
          <p:cNvPr id="7" name="Picture 6" descr="Dynatrace_inside-logo-white.pdf"/>
          <p:cNvPicPr>
            <a:picLocks noChangeAspect="1"/>
          </p:cNvPicPr>
          <p:nvPr userDrawn="1"/>
        </p:nvPicPr>
        <p:blipFill rotWithShape="1">
          <a:blip r:embed="rId2" cstate="email">
            <a:extLst>
              <a:ext uri="{28A0092B-C50C-407E-A947-70E740481C1C}">
                <a14:useLocalDpi xmlns:a14="http://schemas.microsoft.com/office/drawing/2010/main"/>
              </a:ext>
            </a:extLst>
          </a:blip>
          <a:srcRect l="43595" t="39725" r="44195" b="44533"/>
          <a:stretch/>
        </p:blipFill>
        <p:spPr>
          <a:xfrm>
            <a:off x="8195733" y="160867"/>
            <a:ext cx="621576" cy="600992"/>
          </a:xfrm>
          <a:prstGeom prst="rect">
            <a:avLst/>
          </a:prstGeom>
        </p:spPr>
      </p:pic>
      <p:sp>
        <p:nvSpPr>
          <p:cNvPr id="30" name="Text Placeholder 22"/>
          <p:cNvSpPr>
            <a:spLocks noGrp="1"/>
          </p:cNvSpPr>
          <p:nvPr>
            <p:ph type="body" sz="quarter" idx="17" hasCustomPrompt="1"/>
          </p:nvPr>
        </p:nvSpPr>
        <p:spPr>
          <a:xfrm>
            <a:off x="3217784" y="3596220"/>
            <a:ext cx="2678890" cy="472246"/>
          </a:xfrm>
          <a:prstGeom prst="rect">
            <a:avLst/>
          </a:prstGeom>
        </p:spPr>
        <p:txBody>
          <a:bodyPr vert="horz" anchor="t"/>
          <a:lstStyle>
            <a:lvl1pPr marL="0" indent="0" algn="r">
              <a:lnSpc>
                <a:spcPct val="100000"/>
              </a:lnSpc>
              <a:buNone/>
              <a:defRPr sz="2400" b="0" i="0" baseline="0">
                <a:solidFill>
                  <a:srgbClr val="FFFFFF"/>
                </a:solidFill>
                <a:latin typeface="Open Sans"/>
                <a:cs typeface="Open Sans"/>
              </a:defRPr>
            </a:lvl1pPr>
          </a:lstStyle>
          <a:p>
            <a:pPr lvl="0"/>
            <a:r>
              <a:rPr lang="en-US" dirty="0" smtClean="0"/>
              <a:t>Text</a:t>
            </a:r>
          </a:p>
        </p:txBody>
      </p:sp>
      <p:sp>
        <p:nvSpPr>
          <p:cNvPr id="31" name="Text Placeholder 22"/>
          <p:cNvSpPr>
            <a:spLocks noGrp="1"/>
          </p:cNvSpPr>
          <p:nvPr>
            <p:ph type="body" sz="quarter" idx="16" hasCustomPrompt="1"/>
          </p:nvPr>
        </p:nvSpPr>
        <p:spPr>
          <a:xfrm>
            <a:off x="1577166" y="3596220"/>
            <a:ext cx="1324486" cy="472246"/>
          </a:xfrm>
          <a:prstGeom prst="rect">
            <a:avLst/>
          </a:prstGeom>
        </p:spPr>
        <p:txBody>
          <a:bodyPr vert="horz" anchor="t"/>
          <a:lstStyle>
            <a:lvl1pPr marL="0" indent="0" algn="r">
              <a:lnSpc>
                <a:spcPct val="100000"/>
              </a:lnSpc>
              <a:buNone/>
              <a:defRPr sz="2400" b="0" i="0" baseline="0">
                <a:solidFill>
                  <a:srgbClr val="FFFFFF"/>
                </a:solidFill>
                <a:latin typeface="Open Sans"/>
                <a:cs typeface="Open Sans"/>
              </a:defRPr>
            </a:lvl1pPr>
          </a:lstStyle>
          <a:p>
            <a:pPr lvl="0"/>
            <a:r>
              <a:rPr lang="en-US" dirty="0" smtClean="0"/>
              <a:t>Text</a:t>
            </a:r>
          </a:p>
        </p:txBody>
      </p:sp>
      <p:sp>
        <p:nvSpPr>
          <p:cNvPr id="32" name="Text Placeholder 22"/>
          <p:cNvSpPr>
            <a:spLocks noGrp="1"/>
          </p:cNvSpPr>
          <p:nvPr>
            <p:ph type="body" sz="quarter" idx="18" hasCustomPrompt="1"/>
          </p:nvPr>
        </p:nvSpPr>
        <p:spPr>
          <a:xfrm>
            <a:off x="6295327" y="3595818"/>
            <a:ext cx="2678890" cy="472246"/>
          </a:xfrm>
          <a:prstGeom prst="rect">
            <a:avLst/>
          </a:prstGeom>
        </p:spPr>
        <p:txBody>
          <a:bodyPr vert="horz" anchor="t"/>
          <a:lstStyle>
            <a:lvl1pPr marL="0" indent="0" algn="r">
              <a:lnSpc>
                <a:spcPct val="100000"/>
              </a:lnSpc>
              <a:buNone/>
              <a:defRPr sz="2400" b="0" i="0" baseline="0">
                <a:solidFill>
                  <a:srgbClr val="FFFFFF"/>
                </a:solidFill>
                <a:latin typeface="Open Sans"/>
                <a:cs typeface="Open Sans"/>
              </a:defRPr>
            </a:lvl1pPr>
          </a:lstStyle>
          <a:p>
            <a:pPr lvl="0"/>
            <a:r>
              <a:rPr lang="en-US" dirty="0" smtClean="0"/>
              <a:t>Text</a:t>
            </a:r>
          </a:p>
        </p:txBody>
      </p:sp>
    </p:spTree>
    <p:extLst>
      <p:ext uri="{BB962C8B-B14F-4D97-AF65-F5344CB8AC3E}">
        <p14:creationId xmlns:p14="http://schemas.microsoft.com/office/powerpoint/2010/main" val="101503506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1" name="Rectangle 20"/>
          <p:cNvSpPr/>
          <p:nvPr userDrawn="1"/>
        </p:nvSpPr>
        <p:spPr bwMode="auto">
          <a:xfrm>
            <a:off x="0" y="4970058"/>
            <a:ext cx="2140231" cy="181282"/>
          </a:xfrm>
          <a:prstGeom prst="rect">
            <a:avLst/>
          </a:prstGeom>
          <a:solidFill>
            <a:schemeClr val="accent1"/>
          </a:solidFill>
          <a:ln w="9525">
            <a:noFill/>
            <a:miter lim="800000"/>
            <a:headEnd/>
            <a:tailEnd/>
          </a:ln>
          <a:effectLst/>
        </p:spPr>
        <p:txBody>
          <a:bodyPr wrap="none" rtlCol="0" anchor="ctr"/>
          <a:lstStyle/>
          <a:p>
            <a:pPr algn="ctr" defTabSz="914400" fontAlgn="base">
              <a:spcBef>
                <a:spcPct val="0"/>
              </a:spcBef>
              <a:spcAft>
                <a:spcPct val="0"/>
              </a:spcAft>
            </a:pPr>
            <a:endParaRPr lang="en-US" sz="2400">
              <a:solidFill>
                <a:srgbClr val="312F31"/>
              </a:solidFill>
              <a:latin typeface="Arial" charset="0"/>
              <a:ea typeface="MS PGothic" charset="0"/>
              <a:cs typeface="MS PGothic" charset="0"/>
            </a:endParaRPr>
          </a:p>
        </p:txBody>
      </p:sp>
      <p:sp>
        <p:nvSpPr>
          <p:cNvPr id="22" name="Rectangle 21"/>
          <p:cNvSpPr/>
          <p:nvPr userDrawn="1"/>
        </p:nvSpPr>
        <p:spPr bwMode="auto">
          <a:xfrm>
            <a:off x="1986766" y="4977898"/>
            <a:ext cx="5134432" cy="173442"/>
          </a:xfrm>
          <a:prstGeom prst="rect">
            <a:avLst/>
          </a:prstGeom>
          <a:solidFill>
            <a:schemeClr val="accent2"/>
          </a:solidFill>
          <a:ln w="9525">
            <a:noFill/>
            <a:miter lim="800000"/>
            <a:headEnd/>
            <a:tailEnd/>
          </a:ln>
          <a:effectLst/>
        </p:spPr>
        <p:txBody>
          <a:bodyPr wrap="none" rtlCol="0" anchor="ctr"/>
          <a:lstStyle/>
          <a:p>
            <a:pPr algn="ctr" defTabSz="914400" fontAlgn="base">
              <a:spcBef>
                <a:spcPct val="0"/>
              </a:spcBef>
              <a:spcAft>
                <a:spcPct val="0"/>
              </a:spcAft>
            </a:pPr>
            <a:endParaRPr lang="en-US" sz="2400">
              <a:solidFill>
                <a:srgbClr val="312F31"/>
              </a:solidFill>
              <a:latin typeface="Arial" charset="0"/>
              <a:ea typeface="MS PGothic" charset="0"/>
              <a:cs typeface="MS PGothic" charset="0"/>
            </a:endParaRPr>
          </a:p>
        </p:txBody>
      </p:sp>
      <p:sp>
        <p:nvSpPr>
          <p:cNvPr id="23" name="Rectangle 22"/>
          <p:cNvSpPr/>
          <p:nvPr userDrawn="1"/>
        </p:nvSpPr>
        <p:spPr bwMode="auto">
          <a:xfrm>
            <a:off x="7040027" y="4954379"/>
            <a:ext cx="2103973" cy="196961"/>
          </a:xfrm>
          <a:prstGeom prst="rect">
            <a:avLst/>
          </a:prstGeom>
          <a:solidFill>
            <a:schemeClr val="accent3"/>
          </a:solidFill>
          <a:ln w="9525">
            <a:noFill/>
            <a:miter lim="800000"/>
            <a:headEnd/>
            <a:tailEnd/>
          </a:ln>
          <a:effectLst/>
        </p:spPr>
        <p:txBody>
          <a:bodyPr wrap="none" rtlCol="0" anchor="ctr"/>
          <a:lstStyle/>
          <a:p>
            <a:pPr algn="ctr" defTabSz="914400" fontAlgn="base">
              <a:spcBef>
                <a:spcPct val="0"/>
              </a:spcBef>
              <a:spcAft>
                <a:spcPct val="0"/>
              </a:spcAft>
            </a:pPr>
            <a:endParaRPr lang="en-US" sz="2400">
              <a:solidFill>
                <a:srgbClr val="312F31"/>
              </a:solidFill>
              <a:latin typeface="Arial" charset="0"/>
              <a:ea typeface="MS PGothic" charset="0"/>
              <a:cs typeface="MS PGothic" charset="0"/>
            </a:endParaRPr>
          </a:p>
        </p:txBody>
      </p:sp>
      <p:sp>
        <p:nvSpPr>
          <p:cNvPr id="6" name="Rectangle 5"/>
          <p:cNvSpPr/>
          <p:nvPr userDrawn="1"/>
        </p:nvSpPr>
        <p:spPr bwMode="auto">
          <a:xfrm>
            <a:off x="0" y="4858389"/>
            <a:ext cx="9144000" cy="233751"/>
          </a:xfrm>
          <a:prstGeom prst="rect">
            <a:avLst/>
          </a:prstGeom>
          <a:solidFill>
            <a:schemeClr val="tx2"/>
          </a:solidFill>
          <a:ln w="9525">
            <a:noFill/>
            <a:miter lim="800000"/>
            <a:headEnd/>
            <a:tailEnd/>
          </a:ln>
          <a:effectLst/>
        </p:spPr>
        <p:txBody>
          <a:bodyPr wrap="none" rtlCol="0" anchor="ctr"/>
          <a:lstStyle/>
          <a:p>
            <a:pPr algn="ctr" defTabSz="914400" fontAlgn="base">
              <a:spcBef>
                <a:spcPct val="0"/>
              </a:spcBef>
              <a:spcAft>
                <a:spcPct val="0"/>
              </a:spcAft>
            </a:pPr>
            <a:endParaRPr lang="en-US" sz="2400">
              <a:solidFill>
                <a:srgbClr val="191919"/>
              </a:solidFill>
              <a:latin typeface="Arial" charset="0"/>
              <a:ea typeface="MS PGothic" charset="0"/>
              <a:cs typeface="MS PGothic" charset="0"/>
            </a:endParaRPr>
          </a:p>
        </p:txBody>
      </p:sp>
      <p:sp>
        <p:nvSpPr>
          <p:cNvPr id="11" name="TextBox 10"/>
          <p:cNvSpPr txBox="1"/>
          <p:nvPr userDrawn="1"/>
        </p:nvSpPr>
        <p:spPr>
          <a:xfrm>
            <a:off x="333375" y="4887322"/>
            <a:ext cx="758825" cy="194925"/>
          </a:xfrm>
          <a:prstGeom prst="rect">
            <a:avLst/>
          </a:prstGeom>
          <a:noFill/>
        </p:spPr>
        <p:txBody>
          <a:bodyPr>
            <a:spAutoFit/>
          </a:bodyPr>
          <a:lstStyle>
            <a:lvl1pPr marL="228600" indent="-228600"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400" eaLnBrk="1" fontAlgn="base" hangingPunct="1">
              <a:lnSpc>
                <a:spcPct val="80000"/>
              </a:lnSpc>
              <a:spcBef>
                <a:spcPct val="0"/>
              </a:spcBef>
              <a:spcAft>
                <a:spcPct val="0"/>
              </a:spcAft>
              <a:defRPr/>
            </a:pPr>
            <a:fld id="{97119F8E-C621-CF4E-8456-E15588377C4A}" type="slidenum">
              <a:rPr lang="en-US" sz="800" smtClean="0">
                <a:solidFill>
                  <a:srgbClr val="FFFFFF">
                    <a:lumMod val="85000"/>
                  </a:srgbClr>
                </a:solidFill>
                <a:latin typeface="Open Sans"/>
                <a:cs typeface="Open Sans"/>
              </a:rPr>
              <a:pPr defTabSz="914400" eaLnBrk="1" fontAlgn="base" hangingPunct="1">
                <a:lnSpc>
                  <a:spcPct val="80000"/>
                </a:lnSpc>
                <a:spcBef>
                  <a:spcPct val="0"/>
                </a:spcBef>
                <a:spcAft>
                  <a:spcPct val="0"/>
                </a:spcAft>
                <a:defRPr/>
              </a:pPr>
              <a:t>‹#›</a:t>
            </a:fld>
            <a:endParaRPr lang="en-US" sz="800" dirty="0" smtClean="0">
              <a:solidFill>
                <a:srgbClr val="FFFFFF">
                  <a:lumMod val="85000"/>
                </a:srgbClr>
              </a:solidFill>
              <a:latin typeface="Open Sans"/>
              <a:cs typeface="Open Sans"/>
            </a:endParaRPr>
          </a:p>
        </p:txBody>
      </p:sp>
      <p:sp>
        <p:nvSpPr>
          <p:cNvPr id="15" name="TextBox 14"/>
          <p:cNvSpPr txBox="1"/>
          <p:nvPr userDrawn="1"/>
        </p:nvSpPr>
        <p:spPr>
          <a:xfrm>
            <a:off x="3162300" y="4887322"/>
            <a:ext cx="2832100" cy="182101"/>
          </a:xfrm>
          <a:prstGeom prst="rect">
            <a:avLst/>
          </a:prstGeom>
          <a:noFill/>
        </p:spPr>
        <p:txBody>
          <a:bodyPr wrap="square">
            <a:spAutoFit/>
          </a:bodyPr>
          <a:lstStyle>
            <a:lvl1pPr marL="228600" indent="-228600"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defTabSz="914400" eaLnBrk="1" fontAlgn="base" hangingPunct="1">
              <a:lnSpc>
                <a:spcPct val="80000"/>
              </a:lnSpc>
              <a:spcBef>
                <a:spcPct val="0"/>
              </a:spcBef>
              <a:spcAft>
                <a:spcPct val="0"/>
              </a:spcAft>
              <a:defRPr/>
            </a:pPr>
            <a:r>
              <a:rPr lang="en-US" sz="700" dirty="0" smtClean="0">
                <a:solidFill>
                  <a:srgbClr val="FFFFFF">
                    <a:lumMod val="85000"/>
                  </a:srgbClr>
                </a:solidFill>
                <a:latin typeface="Open Sans"/>
                <a:cs typeface="Open Sans"/>
              </a:rPr>
              <a:t>COMPANY CONFIDENTIAL – DO NOT DISTRIBUTE</a:t>
            </a:r>
          </a:p>
        </p:txBody>
      </p:sp>
      <p:pic>
        <p:nvPicPr>
          <p:cNvPr id="2" name="Picture 1"/>
          <p:cNvPicPr>
            <a:picLocks noChangeAspect="1"/>
          </p:cNvPicPr>
          <p:nvPr userDrawn="1"/>
        </p:nvPicPr>
        <p:blipFill>
          <a:blip r:embed="rId35"/>
          <a:stretch>
            <a:fillRect/>
          </a:stretch>
        </p:blipFill>
        <p:spPr>
          <a:xfrm>
            <a:off x="8260080" y="181368"/>
            <a:ext cx="538480" cy="544889"/>
          </a:xfrm>
          <a:prstGeom prst="rect">
            <a:avLst/>
          </a:prstGeom>
        </p:spPr>
      </p:pic>
      <p:sp>
        <p:nvSpPr>
          <p:cNvPr id="9" name="TextBox 8"/>
          <p:cNvSpPr txBox="1"/>
          <p:nvPr userDrawn="1"/>
        </p:nvSpPr>
        <p:spPr>
          <a:xfrm>
            <a:off x="7346294" y="4887322"/>
            <a:ext cx="1359666" cy="190821"/>
          </a:xfrm>
          <a:prstGeom prst="rect">
            <a:avLst/>
          </a:prstGeom>
          <a:noFill/>
        </p:spPr>
        <p:txBody>
          <a:bodyPr wrap="square">
            <a:spAutoFit/>
          </a:bodyPr>
          <a:lstStyle>
            <a:lvl1pPr marL="228600" indent="-228600"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defTabSz="914400" eaLnBrk="1" fontAlgn="base" hangingPunct="1">
              <a:lnSpc>
                <a:spcPct val="80000"/>
              </a:lnSpc>
              <a:spcBef>
                <a:spcPct val="0"/>
              </a:spcBef>
              <a:spcAft>
                <a:spcPct val="0"/>
              </a:spcAft>
              <a:defRPr/>
            </a:pPr>
            <a:r>
              <a:rPr lang="en-US" sz="800" dirty="0" smtClean="0">
                <a:solidFill>
                  <a:srgbClr val="FFFFFF">
                    <a:lumMod val="85000"/>
                  </a:srgbClr>
                </a:solidFill>
                <a:latin typeface="Open Sans"/>
                <a:cs typeface="Open Sans"/>
              </a:rPr>
              <a:t>#Dynatrace</a:t>
            </a:r>
          </a:p>
        </p:txBody>
      </p:sp>
    </p:spTree>
    <p:extLst>
      <p:ext uri="{BB962C8B-B14F-4D97-AF65-F5344CB8AC3E}">
        <p14:creationId xmlns:p14="http://schemas.microsoft.com/office/powerpoint/2010/main" val="39512291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90" r:id="rId28"/>
    <p:sldLayoutId id="2147483691" r:id="rId29"/>
    <p:sldLayoutId id="2147483692" r:id="rId30"/>
    <p:sldLayoutId id="2147483693" r:id="rId31"/>
    <p:sldLayoutId id="2147483694" r:id="rId32"/>
    <p:sldLayoutId id="2147483695" r:id="rId33"/>
  </p:sldLayoutIdLst>
  <p:timing>
    <p:tnLst>
      <p:par>
        <p:cTn id="1" dur="indefinite" restart="never" nodeType="tmRoot"/>
      </p:par>
    </p:tnLst>
  </p:timing>
  <p:hf sldNum="0" hdr="0" dt="0"/>
  <p:txStyles>
    <p:titleStyle>
      <a:lvl1pPr algn="l" rtl="0" eaLnBrk="1" fontAlgn="base" hangingPunct="1">
        <a:lnSpc>
          <a:spcPct val="75000"/>
        </a:lnSpc>
        <a:spcBef>
          <a:spcPct val="0"/>
        </a:spcBef>
        <a:spcAft>
          <a:spcPct val="0"/>
        </a:spcAft>
        <a:defRPr sz="3000" kern="1200">
          <a:solidFill>
            <a:srgbClr val="EF6B24"/>
          </a:solidFill>
          <a:latin typeface="+mj-lt"/>
          <a:ea typeface="MS PGothic" panose="020B0600070205080204" pitchFamily="34" charset="-128"/>
          <a:cs typeface="Lucida Sans Unicode" pitchFamily="34" charset="0"/>
        </a:defRPr>
      </a:lvl1pPr>
      <a:lvl2pPr algn="l" rtl="0" eaLnBrk="1" fontAlgn="base" hangingPunct="1">
        <a:lnSpc>
          <a:spcPct val="75000"/>
        </a:lnSpc>
        <a:spcBef>
          <a:spcPct val="0"/>
        </a:spcBef>
        <a:spcAft>
          <a:spcPct val="0"/>
        </a:spcAft>
        <a:defRPr sz="3000">
          <a:solidFill>
            <a:srgbClr val="EF6B24"/>
          </a:solidFill>
          <a:latin typeface="Calibri" charset="0"/>
          <a:ea typeface="MS PGothic" panose="020B0600070205080204" pitchFamily="34" charset="-128"/>
          <a:cs typeface="Lucida Sans Unicode" panose="020B0602030504020204" pitchFamily="34" charset="0"/>
        </a:defRPr>
      </a:lvl2pPr>
      <a:lvl3pPr algn="l" rtl="0" eaLnBrk="1" fontAlgn="base" hangingPunct="1">
        <a:lnSpc>
          <a:spcPct val="75000"/>
        </a:lnSpc>
        <a:spcBef>
          <a:spcPct val="0"/>
        </a:spcBef>
        <a:spcAft>
          <a:spcPct val="0"/>
        </a:spcAft>
        <a:defRPr sz="3000">
          <a:solidFill>
            <a:srgbClr val="EF6B24"/>
          </a:solidFill>
          <a:latin typeface="Calibri" charset="0"/>
          <a:ea typeface="MS PGothic" panose="020B0600070205080204" pitchFamily="34" charset="-128"/>
          <a:cs typeface="Lucida Sans Unicode" panose="020B0602030504020204" pitchFamily="34" charset="0"/>
        </a:defRPr>
      </a:lvl3pPr>
      <a:lvl4pPr algn="l" rtl="0" eaLnBrk="1" fontAlgn="base" hangingPunct="1">
        <a:lnSpc>
          <a:spcPct val="75000"/>
        </a:lnSpc>
        <a:spcBef>
          <a:spcPct val="0"/>
        </a:spcBef>
        <a:spcAft>
          <a:spcPct val="0"/>
        </a:spcAft>
        <a:defRPr sz="3000">
          <a:solidFill>
            <a:srgbClr val="EF6B24"/>
          </a:solidFill>
          <a:latin typeface="Calibri" charset="0"/>
          <a:ea typeface="MS PGothic" panose="020B0600070205080204" pitchFamily="34" charset="-128"/>
          <a:cs typeface="Lucida Sans Unicode" panose="020B0602030504020204" pitchFamily="34" charset="0"/>
        </a:defRPr>
      </a:lvl4pPr>
      <a:lvl5pPr algn="l" rtl="0" eaLnBrk="1" fontAlgn="base" hangingPunct="1">
        <a:lnSpc>
          <a:spcPct val="75000"/>
        </a:lnSpc>
        <a:spcBef>
          <a:spcPct val="0"/>
        </a:spcBef>
        <a:spcAft>
          <a:spcPct val="0"/>
        </a:spcAft>
        <a:defRPr sz="3000">
          <a:solidFill>
            <a:srgbClr val="EF6B24"/>
          </a:solidFill>
          <a:latin typeface="Calibri" charset="0"/>
          <a:ea typeface="MS PGothic" panose="020B0600070205080204" pitchFamily="34" charset="-128"/>
          <a:cs typeface="Lucida Sans Unicode" panose="020B0602030504020204" pitchFamily="34" charset="0"/>
        </a:defRPr>
      </a:lvl5pPr>
      <a:lvl6pPr marL="457200" algn="l" rtl="0" eaLnBrk="1" fontAlgn="base" hangingPunct="1">
        <a:lnSpc>
          <a:spcPct val="75000"/>
        </a:lnSpc>
        <a:spcBef>
          <a:spcPct val="0"/>
        </a:spcBef>
        <a:spcAft>
          <a:spcPct val="0"/>
        </a:spcAft>
        <a:defRPr sz="3000">
          <a:solidFill>
            <a:srgbClr val="EF6B24"/>
          </a:solidFill>
          <a:latin typeface="Calibri" charset="0"/>
          <a:ea typeface="ＭＳ Ｐゴシック" charset="-128"/>
        </a:defRPr>
      </a:lvl6pPr>
      <a:lvl7pPr marL="914400" algn="l" rtl="0" eaLnBrk="1" fontAlgn="base" hangingPunct="1">
        <a:lnSpc>
          <a:spcPct val="75000"/>
        </a:lnSpc>
        <a:spcBef>
          <a:spcPct val="0"/>
        </a:spcBef>
        <a:spcAft>
          <a:spcPct val="0"/>
        </a:spcAft>
        <a:defRPr sz="3000">
          <a:solidFill>
            <a:srgbClr val="EF6B24"/>
          </a:solidFill>
          <a:latin typeface="Calibri" charset="0"/>
          <a:ea typeface="ＭＳ Ｐゴシック" charset="-128"/>
        </a:defRPr>
      </a:lvl7pPr>
      <a:lvl8pPr marL="1371600" algn="l" rtl="0" eaLnBrk="1" fontAlgn="base" hangingPunct="1">
        <a:lnSpc>
          <a:spcPct val="75000"/>
        </a:lnSpc>
        <a:spcBef>
          <a:spcPct val="0"/>
        </a:spcBef>
        <a:spcAft>
          <a:spcPct val="0"/>
        </a:spcAft>
        <a:defRPr sz="3000">
          <a:solidFill>
            <a:srgbClr val="EF6B24"/>
          </a:solidFill>
          <a:latin typeface="Calibri" charset="0"/>
          <a:ea typeface="ＭＳ Ｐゴシック" charset="-128"/>
        </a:defRPr>
      </a:lvl8pPr>
      <a:lvl9pPr marL="1828800" algn="l" rtl="0" eaLnBrk="1" fontAlgn="base" hangingPunct="1">
        <a:lnSpc>
          <a:spcPct val="75000"/>
        </a:lnSpc>
        <a:spcBef>
          <a:spcPct val="0"/>
        </a:spcBef>
        <a:spcAft>
          <a:spcPct val="0"/>
        </a:spcAft>
        <a:defRPr sz="3000">
          <a:solidFill>
            <a:srgbClr val="EF6B24"/>
          </a:solidFill>
          <a:latin typeface="Calibri" charset="0"/>
          <a:ea typeface="ＭＳ Ｐゴシック" charset="-128"/>
        </a:defRPr>
      </a:lvl9pPr>
    </p:titleStyle>
    <p:bodyStyle>
      <a:lvl1pPr marL="169863" indent="-169863" algn="l" rtl="0" eaLnBrk="1" fontAlgn="base" hangingPunct="1">
        <a:lnSpc>
          <a:spcPct val="90000"/>
        </a:lnSpc>
        <a:spcBef>
          <a:spcPts val="600"/>
        </a:spcBef>
        <a:spcAft>
          <a:spcPts val="600"/>
        </a:spcAft>
        <a:buClr>
          <a:schemeClr val="accent2"/>
        </a:buClr>
        <a:buFont typeface="Arial" charset="0"/>
        <a:buChar char="•"/>
        <a:defRPr sz="2400" kern="1200">
          <a:solidFill>
            <a:schemeClr val="tx1"/>
          </a:solidFill>
          <a:latin typeface="+mn-lt"/>
          <a:ea typeface="MS PGothic" panose="020B0600070205080204" pitchFamily="34" charset="-128"/>
          <a:cs typeface="Lucida Sans Unicode" pitchFamily="34" charset="0"/>
        </a:defRPr>
      </a:lvl1pPr>
      <a:lvl2pPr marL="742950" indent="-285750" algn="l" rtl="0" eaLnBrk="1" fontAlgn="base" hangingPunct="1">
        <a:lnSpc>
          <a:spcPct val="90000"/>
        </a:lnSpc>
        <a:spcBef>
          <a:spcPts val="600"/>
        </a:spcBef>
        <a:spcAft>
          <a:spcPts val="600"/>
        </a:spcAft>
        <a:buClr>
          <a:schemeClr val="accent2"/>
        </a:buClr>
        <a:buFont typeface="Arial" charset="0"/>
        <a:buChar char="–"/>
        <a:defRPr sz="2200" kern="1200">
          <a:solidFill>
            <a:schemeClr val="tx1"/>
          </a:solidFill>
          <a:latin typeface="+mn-lt"/>
          <a:ea typeface="MS PGothic" panose="020B0600070205080204" pitchFamily="34" charset="-128"/>
          <a:cs typeface="Lucida Sans Unicode" pitchFamily="34" charset="0"/>
        </a:defRPr>
      </a:lvl2pPr>
      <a:lvl3pPr marL="1143000" indent="-228600" algn="l" rtl="0" eaLnBrk="1" fontAlgn="base" hangingPunct="1">
        <a:lnSpc>
          <a:spcPct val="90000"/>
        </a:lnSpc>
        <a:spcBef>
          <a:spcPts val="600"/>
        </a:spcBef>
        <a:spcAft>
          <a:spcPts val="600"/>
        </a:spcAft>
        <a:buClr>
          <a:schemeClr val="accent2"/>
        </a:buClr>
        <a:buFont typeface="Arial" charset="0"/>
        <a:buChar char="•"/>
        <a:defRPr sz="2400" kern="1200">
          <a:solidFill>
            <a:schemeClr val="tx1"/>
          </a:solidFill>
          <a:latin typeface="+mn-lt"/>
          <a:ea typeface="MS PGothic" panose="020B0600070205080204" pitchFamily="34" charset="-128"/>
          <a:cs typeface="Lucida Sans Unicode" pitchFamily="34" charset="0"/>
        </a:defRPr>
      </a:lvl3pPr>
      <a:lvl4pPr marL="1600200" indent="-228600" algn="l" rtl="0" eaLnBrk="1" fontAlgn="base" hangingPunct="1">
        <a:lnSpc>
          <a:spcPct val="90000"/>
        </a:lnSpc>
        <a:spcBef>
          <a:spcPts val="600"/>
        </a:spcBef>
        <a:spcAft>
          <a:spcPts val="600"/>
        </a:spcAft>
        <a:buClr>
          <a:schemeClr val="accent2"/>
        </a:buClr>
        <a:buFont typeface="Arial" charset="0"/>
        <a:buChar char="–"/>
        <a:defRPr sz="1600" kern="1200">
          <a:solidFill>
            <a:schemeClr val="tx1"/>
          </a:solidFill>
          <a:latin typeface="+mn-lt"/>
          <a:ea typeface="MS PGothic" panose="020B0600070205080204" pitchFamily="34" charset="-128"/>
          <a:cs typeface="Lucida Sans Unicode" pitchFamily="34" charset="0"/>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Lucida Sans Unicode" pitchFamily="34" charset="0"/>
          <a:ea typeface="MS PGothic" panose="020B0600070205080204" pitchFamily="34" charset="-128"/>
          <a:cs typeface="Lucida Sans Unicode"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image" Target="../media/image31.png"/><Relationship Id="rId1" Type="http://schemas.openxmlformats.org/officeDocument/2006/relationships/slideLayout" Target="../slideLayouts/slideLayout25.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7.xml"/><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27.xml"/><Relationship Id="rId6" Type="http://schemas.openxmlformats.org/officeDocument/2006/relationships/image" Target="../media/image53.png"/><Relationship Id="rId5" Type="http://schemas.openxmlformats.org/officeDocument/2006/relationships/image" Target="../media/image49.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image" Target="../media/image67.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66.png"/><Relationship Id="rId2" Type="http://schemas.openxmlformats.org/officeDocument/2006/relationships/notesSlide" Target="../notesSlides/notesSlide15.xml"/><Relationship Id="rId16" Type="http://schemas.openxmlformats.org/officeDocument/2006/relationships/image" Target="../media/image65.png"/><Relationship Id="rId20" Type="http://schemas.openxmlformats.org/officeDocument/2006/relationships/image" Target="../media/image69.jpeg"/><Relationship Id="rId1" Type="http://schemas.openxmlformats.org/officeDocument/2006/relationships/slideLayout" Target="../slideLayouts/slideLayout27.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49.png"/><Relationship Id="rId15" Type="http://schemas.openxmlformats.org/officeDocument/2006/relationships/image" Target="../media/image64.jpeg"/><Relationship Id="rId10" Type="http://schemas.openxmlformats.org/officeDocument/2006/relationships/image" Target="../media/image59.png"/><Relationship Id="rId19" Type="http://schemas.openxmlformats.org/officeDocument/2006/relationships/image" Target="../media/image68.png"/><Relationship Id="rId4" Type="http://schemas.openxmlformats.org/officeDocument/2006/relationships/image" Target="../media/image46.png"/><Relationship Id="rId9" Type="http://schemas.openxmlformats.org/officeDocument/2006/relationships/image" Target="../media/image58.png"/><Relationship Id="rId14" Type="http://schemas.openxmlformats.org/officeDocument/2006/relationships/image" Target="../media/image63.jpe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27.xml"/><Relationship Id="rId6" Type="http://schemas.openxmlformats.org/officeDocument/2006/relationships/image" Target="../media/image55.png"/><Relationship Id="rId5" Type="http://schemas.openxmlformats.org/officeDocument/2006/relationships/image" Target="../media/image49.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72.png"/><Relationship Id="rId2" Type="http://schemas.openxmlformats.org/officeDocument/2006/relationships/image" Target="../media/image52.png"/><Relationship Id="rId1" Type="http://schemas.openxmlformats.org/officeDocument/2006/relationships/slideLayout" Target="../slideLayouts/slideLayout27.xml"/><Relationship Id="rId6" Type="http://schemas.openxmlformats.org/officeDocument/2006/relationships/image" Target="../media/image55.png"/><Relationship Id="rId5" Type="http://schemas.openxmlformats.org/officeDocument/2006/relationships/image" Target="../media/image71.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hyperlink" Target="http://www.google.com/url?sa=i&amp;rct=j&amp;q=&amp;esrc=s&amp;frm=1&amp;source=images&amp;cd=&amp;cad=rja&amp;docid=qnLoEfE0ZtLUhM&amp;tbnid=3qCPdpoFoN5qDM:&amp;ved=0CAUQjRw&amp;url=http://www.thefutureworkplace.com/social-media-more-measurable-than-traditional-media/&amp;ei=XrJBUt_iNabQiwLyjIDYDA&amp;bvm=bv.52434380,bs.1,d.cGE&amp;psig=AFQjCNHwbaMtLM4A2irsiX5tqZWfOfINfA&amp;ust=1380123571287253" TargetMode="External"/><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73.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78.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9.jpe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8" Type="http://schemas.openxmlformats.org/officeDocument/2006/relationships/image" Target="../media/image80.wmf"/><Relationship Id="rId3" Type="http://schemas.openxmlformats.org/officeDocument/2006/relationships/notesSlide" Target="../notesSlides/notesSlide24.xml"/><Relationship Id="rId7" Type="http://schemas.openxmlformats.org/officeDocument/2006/relationships/oleObject" Target="../embeddings/oleObject1.bin"/><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hyperlink" Target="https://www.youtube.com/watch?v=26nVM_JgStw&amp;list=PLqt2rd0eew1bmDn54E2_M2uvbhm_WxY_6&amp;index=15" TargetMode="External"/><Relationship Id="rId5" Type="http://schemas.openxmlformats.org/officeDocument/2006/relationships/hyperlink" Target="http://www.dynatrace.com/en/resources/webinars.html" TargetMode="External"/><Relationship Id="rId4" Type="http://schemas.openxmlformats.org/officeDocument/2006/relationships/hyperlink" Target="http://apmblog.dynatrace.com/category/lifecycle-devop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725" y="187001"/>
            <a:ext cx="8477075" cy="1460824"/>
          </a:xfrm>
        </p:spPr>
        <p:txBody>
          <a:bodyPr/>
          <a:lstStyle/>
          <a:p>
            <a:r>
              <a:rPr lang="en-US" dirty="0" smtClean="0">
                <a:solidFill>
                  <a:schemeClr val="bg1"/>
                </a:solidFill>
                <a:latin typeface="Helvetica Neue"/>
                <a:cs typeface="Helvetica Neue"/>
              </a:rPr>
              <a:t>Fostering a DevOps Culture Through the use of an APM Platform</a:t>
            </a:r>
            <a:endParaRPr lang="en-US" dirty="0"/>
          </a:p>
        </p:txBody>
      </p:sp>
      <p:sp>
        <p:nvSpPr>
          <p:cNvPr id="3" name="Text Placeholder 2"/>
          <p:cNvSpPr>
            <a:spLocks noGrp="1"/>
          </p:cNvSpPr>
          <p:nvPr>
            <p:ph type="body" sz="quarter" idx="12"/>
          </p:nvPr>
        </p:nvSpPr>
        <p:spPr>
          <a:xfrm>
            <a:off x="5458414" y="3248831"/>
            <a:ext cx="3341637" cy="1499804"/>
          </a:xfrm>
        </p:spPr>
        <p:txBody>
          <a:bodyPr/>
          <a:lstStyle/>
          <a:p>
            <a:r>
              <a:rPr lang="en-US" dirty="0" smtClean="0">
                <a:solidFill>
                  <a:schemeClr val="bg1"/>
                </a:solidFill>
                <a:latin typeface="Open Sans" panose="020B0806030504020204" pitchFamily="34" charset="0"/>
                <a:ea typeface="Open Sans" panose="020B0806030504020204" pitchFamily="34" charset="0"/>
                <a:cs typeface="Open Sans" panose="020B0806030504020204" pitchFamily="34" charset="0"/>
              </a:rPr>
              <a:t>Brien Lay</a:t>
            </a:r>
          </a:p>
          <a:p>
            <a:r>
              <a:rPr lang="en-US" dirty="0" smtClean="0">
                <a:solidFill>
                  <a:schemeClr val="bg1"/>
                </a:solidFill>
                <a:latin typeface="Open Sans" panose="020B0806030504020204" pitchFamily="34" charset="0"/>
                <a:ea typeface="Open Sans" panose="020B0806030504020204" pitchFamily="34" charset="0"/>
                <a:cs typeface="Open Sans" panose="020B0806030504020204" pitchFamily="34" charset="0"/>
              </a:rPr>
              <a:t>Sales Engineer, Dynatrace</a:t>
            </a:r>
          </a:p>
          <a:p>
            <a:r>
              <a:rPr lang="en-US" dirty="0" smtClean="0">
                <a:solidFill>
                  <a:schemeClr val="bg1"/>
                </a:solidFill>
                <a:latin typeface="Open Sans" panose="020B0806030504020204" pitchFamily="34" charset="0"/>
                <a:ea typeface="Open Sans" panose="020B0806030504020204" pitchFamily="34" charset="0"/>
                <a:cs typeface="Open Sans" panose="020B0806030504020204" pitchFamily="34" charset="0"/>
              </a:rPr>
              <a:t>Brien.Lay@Dynatrace.com</a:t>
            </a:r>
            <a:endParaRPr lang="en-US" dirty="0">
              <a:latin typeface="Open Sans" panose="020B0806030504020204" pitchFamily="34" charset="0"/>
              <a:ea typeface="Open Sans" panose="020B0806030504020204" pitchFamily="34" charset="0"/>
              <a:cs typeface="Open Sans" panose="020B0806030504020204" pitchFamily="34" charset="0"/>
            </a:endParaRPr>
          </a:p>
          <a:p>
            <a:endParaRPr lang="en-US" dirty="0">
              <a:latin typeface="Open Sans" panose="020B0806030504020204" pitchFamily="34" charset="0"/>
              <a:ea typeface="Open Sans" panose="020B0806030504020204" pitchFamily="34" charset="0"/>
              <a:cs typeface="Open Sans" panose="020B0806030504020204" pitchFamily="34" charset="0"/>
            </a:endParaRPr>
          </a:p>
        </p:txBody>
      </p:sp>
      <p:sp>
        <p:nvSpPr>
          <p:cNvPr id="4" name="Rectangle 3"/>
          <p:cNvSpPr/>
          <p:nvPr/>
        </p:nvSpPr>
        <p:spPr bwMode="auto">
          <a:xfrm>
            <a:off x="3468914" y="4876800"/>
            <a:ext cx="2191657" cy="166914"/>
          </a:xfrm>
          <a:prstGeom prst="rect">
            <a:avLst/>
          </a:prstGeom>
          <a:solidFill>
            <a:schemeClr val="tx1"/>
          </a:solidFill>
          <a:ln w="9525">
            <a:noFill/>
            <a:miter lim="800000"/>
            <a:headEnd/>
            <a:tailEnd/>
          </a:ln>
          <a:effectLst/>
        </p:spPr>
        <p:txBody>
          <a:bodyPr wrap="none" rtlCol="0" anchor="ctr"/>
          <a:lstStyle/>
          <a:p>
            <a:pPr algn="ctr"/>
            <a:endParaRPr lang="en-US"/>
          </a:p>
        </p:txBody>
      </p:sp>
    </p:spTree>
    <p:extLst>
      <p:ext uri="{BB962C8B-B14F-4D97-AF65-F5344CB8AC3E}">
        <p14:creationId xmlns:p14="http://schemas.microsoft.com/office/powerpoint/2010/main" val="2849505740"/>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7251" y="37320"/>
            <a:ext cx="6295095" cy="485193"/>
          </a:xfrm>
        </p:spPr>
        <p:txBody>
          <a:bodyPr/>
          <a:lstStyle/>
          <a:p>
            <a:r>
              <a:rPr lang="en-US" dirty="0" smtClean="0"/>
              <a:t>The Ideal End State</a:t>
            </a:r>
            <a:endParaRPr lang="en-US" dirty="0"/>
          </a:p>
        </p:txBody>
      </p:sp>
      <p:pic>
        <p:nvPicPr>
          <p:cNvPr id="43"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521" y="484628"/>
            <a:ext cx="7323825" cy="4415508"/>
          </a:xfrm>
          <a:prstGeom prst="rect">
            <a:avLst/>
          </a:prstGeom>
        </p:spPr>
      </p:pic>
      <p:sp>
        <p:nvSpPr>
          <p:cNvPr id="4" name="Rectangle 3"/>
          <p:cNvSpPr/>
          <p:nvPr/>
        </p:nvSpPr>
        <p:spPr bwMode="auto">
          <a:xfrm>
            <a:off x="3468914" y="4876800"/>
            <a:ext cx="2191657" cy="166914"/>
          </a:xfrm>
          <a:prstGeom prst="rect">
            <a:avLst/>
          </a:prstGeom>
          <a:solidFill>
            <a:schemeClr val="tx1"/>
          </a:solidFill>
          <a:ln w="9525">
            <a:noFill/>
            <a:miter lim="800000"/>
            <a:headEnd/>
            <a:tailEnd/>
          </a:ln>
          <a:effectLst/>
        </p:spPr>
        <p:txBody>
          <a:bodyPr wrap="none" rtlCol="0" anchor="ctr"/>
          <a:lstStyle/>
          <a:p>
            <a:pPr algn="ctr"/>
            <a:endParaRPr lang="en-US"/>
          </a:p>
        </p:txBody>
      </p:sp>
    </p:spTree>
    <p:extLst>
      <p:ext uri="{BB962C8B-B14F-4D97-AF65-F5344CB8AC3E}">
        <p14:creationId xmlns:p14="http://schemas.microsoft.com/office/powerpoint/2010/main" val="22403780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2918" y="411289"/>
            <a:ext cx="7990846" cy="4308887"/>
          </a:xfrm>
          <a:prstGeom prst="rect">
            <a:avLst/>
          </a:prstGeom>
        </p:spPr>
      </p:pic>
      <p:sp>
        <p:nvSpPr>
          <p:cNvPr id="3" name="Rectangle 2"/>
          <p:cNvSpPr/>
          <p:nvPr/>
        </p:nvSpPr>
        <p:spPr bwMode="auto">
          <a:xfrm>
            <a:off x="3468914" y="4876800"/>
            <a:ext cx="2191657" cy="166914"/>
          </a:xfrm>
          <a:prstGeom prst="rect">
            <a:avLst/>
          </a:prstGeom>
          <a:solidFill>
            <a:schemeClr val="tx1"/>
          </a:solidFill>
          <a:ln w="9525">
            <a:noFill/>
            <a:miter lim="800000"/>
            <a:headEnd/>
            <a:tailEnd/>
          </a:ln>
          <a:effectLst/>
        </p:spPr>
        <p:txBody>
          <a:bodyPr wrap="none" rtlCol="0" anchor="ctr"/>
          <a:lstStyle/>
          <a:p>
            <a:pPr algn="ctr"/>
            <a:endParaRPr lang="en-US"/>
          </a:p>
        </p:txBody>
      </p:sp>
    </p:spTree>
    <p:extLst>
      <p:ext uri="{BB962C8B-B14F-4D97-AF65-F5344CB8AC3E}">
        <p14:creationId xmlns:p14="http://schemas.microsoft.com/office/powerpoint/2010/main" val="2667447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7102" y="845403"/>
            <a:ext cx="8994994" cy="3617253"/>
          </a:xfrm>
          <a:prstGeom prst="rect">
            <a:avLst/>
          </a:prstGeom>
        </p:spPr>
      </p:pic>
      <p:sp>
        <p:nvSpPr>
          <p:cNvPr id="4" name="Rectangle 3"/>
          <p:cNvSpPr/>
          <p:nvPr/>
        </p:nvSpPr>
        <p:spPr bwMode="auto">
          <a:xfrm>
            <a:off x="3468914" y="4876800"/>
            <a:ext cx="2191657" cy="166914"/>
          </a:xfrm>
          <a:prstGeom prst="rect">
            <a:avLst/>
          </a:prstGeom>
          <a:solidFill>
            <a:schemeClr val="tx1"/>
          </a:solidFill>
          <a:ln w="9525">
            <a:noFill/>
            <a:miter lim="800000"/>
            <a:headEnd/>
            <a:tailEnd/>
          </a:ln>
          <a:effectLst/>
        </p:spPr>
        <p:txBody>
          <a:bodyPr wrap="none" rtlCol="0" anchor="ctr"/>
          <a:lstStyle/>
          <a:p>
            <a:pPr algn="ctr"/>
            <a:endParaRPr lang="en-US"/>
          </a:p>
        </p:txBody>
      </p:sp>
    </p:spTree>
    <p:extLst>
      <p:ext uri="{BB962C8B-B14F-4D97-AF65-F5344CB8AC3E}">
        <p14:creationId xmlns:p14="http://schemas.microsoft.com/office/powerpoint/2010/main" val="39991004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0382" y="905779"/>
            <a:ext cx="8918538" cy="3799757"/>
          </a:xfrm>
          <a:prstGeom prst="rect">
            <a:avLst/>
          </a:prstGeom>
        </p:spPr>
      </p:pic>
      <p:sp>
        <p:nvSpPr>
          <p:cNvPr id="4" name="Rectangle 3"/>
          <p:cNvSpPr/>
          <p:nvPr/>
        </p:nvSpPr>
        <p:spPr bwMode="auto">
          <a:xfrm>
            <a:off x="3468914" y="4876800"/>
            <a:ext cx="2191657" cy="166914"/>
          </a:xfrm>
          <a:prstGeom prst="rect">
            <a:avLst/>
          </a:prstGeom>
          <a:solidFill>
            <a:schemeClr val="tx1"/>
          </a:solidFill>
          <a:ln w="9525">
            <a:noFill/>
            <a:miter lim="800000"/>
            <a:headEnd/>
            <a:tailEnd/>
          </a:ln>
          <a:effectLst/>
        </p:spPr>
        <p:txBody>
          <a:bodyPr wrap="none" rtlCol="0" anchor="ctr"/>
          <a:lstStyle/>
          <a:p>
            <a:pPr algn="ctr"/>
            <a:endParaRPr lang="en-US"/>
          </a:p>
        </p:txBody>
      </p:sp>
    </p:spTree>
    <p:extLst>
      <p:ext uri="{BB962C8B-B14F-4D97-AF65-F5344CB8AC3E}">
        <p14:creationId xmlns:p14="http://schemas.microsoft.com/office/powerpoint/2010/main" val="32014746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97958" y="163902"/>
            <a:ext cx="8076520" cy="4646223"/>
          </a:xfrm>
          <a:prstGeom prst="rect">
            <a:avLst/>
          </a:prstGeom>
        </p:spPr>
      </p:pic>
      <p:sp>
        <p:nvSpPr>
          <p:cNvPr id="4" name="Rectangle 3"/>
          <p:cNvSpPr/>
          <p:nvPr/>
        </p:nvSpPr>
        <p:spPr bwMode="auto">
          <a:xfrm>
            <a:off x="3468914" y="4876800"/>
            <a:ext cx="2191657" cy="166914"/>
          </a:xfrm>
          <a:prstGeom prst="rect">
            <a:avLst/>
          </a:prstGeom>
          <a:solidFill>
            <a:schemeClr val="tx1"/>
          </a:solidFill>
          <a:ln w="9525">
            <a:noFill/>
            <a:miter lim="800000"/>
            <a:headEnd/>
            <a:tailEnd/>
          </a:ln>
          <a:effectLst/>
        </p:spPr>
        <p:txBody>
          <a:bodyPr wrap="none" rtlCol="0" anchor="ctr"/>
          <a:lstStyle/>
          <a:p>
            <a:pPr algn="ctr"/>
            <a:endParaRPr lang="en-US"/>
          </a:p>
        </p:txBody>
      </p:sp>
    </p:spTree>
    <p:extLst>
      <p:ext uri="{BB962C8B-B14F-4D97-AF65-F5344CB8AC3E}">
        <p14:creationId xmlns:p14="http://schemas.microsoft.com/office/powerpoint/2010/main" val="23008088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715992"/>
            <a:ext cx="9077608" cy="3877484"/>
          </a:xfrm>
          <a:prstGeom prst="rect">
            <a:avLst/>
          </a:prstGeom>
        </p:spPr>
      </p:pic>
      <p:sp>
        <p:nvSpPr>
          <p:cNvPr id="4" name="Rectangle 3"/>
          <p:cNvSpPr/>
          <p:nvPr/>
        </p:nvSpPr>
        <p:spPr bwMode="auto">
          <a:xfrm>
            <a:off x="3468914" y="4876800"/>
            <a:ext cx="2191657" cy="166914"/>
          </a:xfrm>
          <a:prstGeom prst="rect">
            <a:avLst/>
          </a:prstGeom>
          <a:solidFill>
            <a:schemeClr val="tx1"/>
          </a:solidFill>
          <a:ln w="9525">
            <a:noFill/>
            <a:miter lim="800000"/>
            <a:headEnd/>
            <a:tailEnd/>
          </a:ln>
          <a:effectLst/>
        </p:spPr>
        <p:txBody>
          <a:bodyPr wrap="none" rtlCol="0" anchor="ctr"/>
          <a:lstStyle/>
          <a:p>
            <a:pPr algn="ctr"/>
            <a:endParaRPr lang="en-US"/>
          </a:p>
        </p:txBody>
      </p:sp>
    </p:spTree>
    <p:extLst>
      <p:ext uri="{BB962C8B-B14F-4D97-AF65-F5344CB8AC3E}">
        <p14:creationId xmlns:p14="http://schemas.microsoft.com/office/powerpoint/2010/main" val="37273837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New Technical Reality</a:t>
            </a:r>
            <a:endParaRPr lang="en-US" dirty="0"/>
          </a:p>
        </p:txBody>
      </p:sp>
      <p:grpSp>
        <p:nvGrpSpPr>
          <p:cNvPr id="3" name="Group 2"/>
          <p:cNvGrpSpPr/>
          <p:nvPr/>
        </p:nvGrpSpPr>
        <p:grpSpPr>
          <a:xfrm>
            <a:off x="152400" y="999025"/>
            <a:ext cx="7168156" cy="648145"/>
            <a:chOff x="152400" y="999025"/>
            <a:chExt cx="7168156" cy="648145"/>
          </a:xfrm>
        </p:grpSpPr>
        <p:sp>
          <p:nvSpPr>
            <p:cNvPr id="4" name="Rectangle 5"/>
            <p:cNvSpPr txBox="1">
              <a:spLocks noChangeArrowheads="1"/>
            </p:cNvSpPr>
            <p:nvPr/>
          </p:nvSpPr>
          <p:spPr>
            <a:xfrm>
              <a:off x="152400" y="1123950"/>
              <a:ext cx="3409970" cy="523220"/>
            </a:xfrm>
            <a:prstGeom prst="rect">
              <a:avLst/>
            </a:prstGeom>
            <a:noFill/>
            <a:ln/>
          </p:spPr>
          <p:txBody>
            <a:bodyPr anchor="ctr">
              <a:spAutoFit/>
            </a:bodyPr>
            <a:lstStyle>
              <a:lvl1pPr marL="169863" indent="-169863" algn="l" rtl="0" eaLnBrk="1" fontAlgn="base" hangingPunct="1">
                <a:lnSpc>
                  <a:spcPct val="90000"/>
                </a:lnSpc>
                <a:spcBef>
                  <a:spcPts val="600"/>
                </a:spcBef>
                <a:spcAft>
                  <a:spcPts val="600"/>
                </a:spcAft>
                <a:buClr>
                  <a:schemeClr val="accent2"/>
                </a:buClr>
                <a:buFont typeface="Arial" charset="0"/>
                <a:buChar char="•"/>
                <a:defRPr sz="2400" kern="1200">
                  <a:solidFill>
                    <a:schemeClr val="tx1"/>
                  </a:solidFill>
                  <a:latin typeface="+mn-lt"/>
                  <a:ea typeface="MS PGothic" panose="020B0600070205080204" pitchFamily="34" charset="-128"/>
                  <a:cs typeface="Lucida Sans Unicode" pitchFamily="34" charset="0"/>
                </a:defRPr>
              </a:lvl1pPr>
              <a:lvl2pPr marL="742950" indent="-285750" algn="l" rtl="0" eaLnBrk="1" fontAlgn="base" hangingPunct="1">
                <a:lnSpc>
                  <a:spcPct val="90000"/>
                </a:lnSpc>
                <a:spcBef>
                  <a:spcPts val="600"/>
                </a:spcBef>
                <a:spcAft>
                  <a:spcPts val="600"/>
                </a:spcAft>
                <a:buClr>
                  <a:schemeClr val="accent2"/>
                </a:buClr>
                <a:buFont typeface="Arial" charset="0"/>
                <a:buChar char="–"/>
                <a:defRPr sz="2200" kern="1200">
                  <a:solidFill>
                    <a:schemeClr val="tx1"/>
                  </a:solidFill>
                  <a:latin typeface="+mn-lt"/>
                  <a:ea typeface="MS PGothic" panose="020B0600070205080204" pitchFamily="34" charset="-128"/>
                  <a:cs typeface="Lucida Sans Unicode" pitchFamily="34" charset="0"/>
                </a:defRPr>
              </a:lvl2pPr>
              <a:lvl3pPr marL="1143000" indent="-228600" algn="l" rtl="0" eaLnBrk="1" fontAlgn="base" hangingPunct="1">
                <a:lnSpc>
                  <a:spcPct val="90000"/>
                </a:lnSpc>
                <a:spcBef>
                  <a:spcPts val="600"/>
                </a:spcBef>
                <a:spcAft>
                  <a:spcPts val="600"/>
                </a:spcAft>
                <a:buClr>
                  <a:schemeClr val="accent2"/>
                </a:buClr>
                <a:buFont typeface="Arial" charset="0"/>
                <a:buChar char="•"/>
                <a:defRPr sz="2400" kern="1200">
                  <a:solidFill>
                    <a:schemeClr val="tx1"/>
                  </a:solidFill>
                  <a:latin typeface="+mn-lt"/>
                  <a:ea typeface="MS PGothic" panose="020B0600070205080204" pitchFamily="34" charset="-128"/>
                  <a:cs typeface="Lucida Sans Unicode" pitchFamily="34" charset="0"/>
                </a:defRPr>
              </a:lvl3pPr>
              <a:lvl4pPr marL="1600200" indent="-228600" algn="l" rtl="0" eaLnBrk="1" fontAlgn="base" hangingPunct="1">
                <a:lnSpc>
                  <a:spcPct val="90000"/>
                </a:lnSpc>
                <a:spcBef>
                  <a:spcPts val="600"/>
                </a:spcBef>
                <a:spcAft>
                  <a:spcPts val="600"/>
                </a:spcAft>
                <a:buClr>
                  <a:schemeClr val="accent2"/>
                </a:buClr>
                <a:buFont typeface="Arial" charset="0"/>
                <a:buChar char="–"/>
                <a:defRPr sz="1600" kern="1200">
                  <a:solidFill>
                    <a:schemeClr val="tx1"/>
                  </a:solidFill>
                  <a:latin typeface="+mn-lt"/>
                  <a:ea typeface="MS PGothic" panose="020B0600070205080204" pitchFamily="34" charset="-128"/>
                  <a:cs typeface="Lucida Sans Unicode" pitchFamily="34" charset="0"/>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Lucida Sans Unicode" pitchFamily="34" charset="0"/>
                  <a:ea typeface="MS PGothic" panose="020B0600070205080204" pitchFamily="34" charset="-128"/>
                  <a:cs typeface="Lucida Sans Unicode"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100000"/>
                </a:lnSpc>
                <a:spcBef>
                  <a:spcPts val="0"/>
                </a:spcBef>
                <a:spcAft>
                  <a:spcPts val="2400"/>
                </a:spcAft>
                <a:buClr>
                  <a:schemeClr val="accent1"/>
                </a:buClr>
                <a:buNone/>
              </a:pPr>
              <a:r>
                <a:rPr lang="en-US" sz="1400" dirty="0" smtClean="0">
                  <a:latin typeface="Open Sans"/>
                  <a:cs typeface="Open Sans"/>
                </a:rPr>
                <a:t>Continuous Delivery creates rapidly changing applications</a:t>
              </a:r>
            </a:p>
          </p:txBody>
        </p:sp>
        <p:pic>
          <p:nvPicPr>
            <p:cNvPr id="5" name="Picture 4"/>
            <p:cNvPicPr>
              <a:picLocks noChangeAspect="1" noChangeArrowheads="1"/>
            </p:cNvPicPr>
            <p:nvPr/>
          </p:nvPicPr>
          <p:blipFill>
            <a:blip r:embed="rId2" cstate="print">
              <a:grayscl/>
              <a:extLst>
                <a:ext uri="{28A0092B-C50C-407E-A947-70E740481C1C}">
                  <a14:useLocalDpi xmlns:a14="http://schemas.microsoft.com/office/drawing/2010/main"/>
                </a:ext>
              </a:extLst>
            </a:blip>
            <a:srcRect/>
            <a:stretch>
              <a:fillRect/>
            </a:stretch>
          </p:blipFill>
          <p:spPr bwMode="auto">
            <a:xfrm>
              <a:off x="5667968" y="999025"/>
              <a:ext cx="1652588" cy="5573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2"/>
                  </a:solidFill>
                  <a:miter lim="800000"/>
                  <a:headEnd/>
                  <a:tailEnd/>
                </a14:hiddenLine>
              </a:ext>
              <a:ext uri="{AF507438-7753-43e0-B8FC-AC1667EBCBE1}">
                <a14:hiddenEffects xmlns:a14="http://schemas.microsoft.com/office/drawing/2010/main" xmlns="">
                  <a:effectLst>
                    <a:outerShdw blurRad="63500" dist="38099" dir="2700000" algn="ctr" rotWithShape="0">
                      <a:srgbClr val="FF9900">
                        <a:alpha val="74998"/>
                      </a:srgbClr>
                    </a:outerShdw>
                  </a:effectLst>
                </a14:hiddenEffects>
              </a:ext>
            </a:extLst>
          </p:spPr>
        </p:pic>
        <p:sp>
          <p:nvSpPr>
            <p:cNvPr id="6" name="Line 25"/>
            <p:cNvSpPr>
              <a:spLocks noChangeShapeType="1"/>
            </p:cNvSpPr>
            <p:nvPr/>
          </p:nvSpPr>
          <p:spPr bwMode="auto">
            <a:xfrm>
              <a:off x="3829529" y="1379882"/>
              <a:ext cx="1557629" cy="0"/>
            </a:xfrm>
            <a:prstGeom prst="line">
              <a:avLst/>
            </a:prstGeom>
            <a:noFill/>
            <a:ln w="28575">
              <a:solidFill>
                <a:schemeClr val="tx1">
                  <a:lumMod val="50000"/>
                  <a:lumOff val="50000"/>
                </a:schemeClr>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FF9900">
                        <a:alpha val="74998"/>
                      </a:srgbClr>
                    </a:outerShdw>
                  </a:effectLst>
                </a14:hiddenEffects>
              </a:ext>
            </a:extLst>
          </p:spPr>
          <p:txBody>
            <a:bodyPr wrap="square" lIns="0" tIns="0" rIns="0" bIns="0">
              <a:spAutoFit/>
            </a:bodyPr>
            <a:lstStyle/>
            <a:p>
              <a:endParaRPr lang="en-US"/>
            </a:p>
          </p:txBody>
        </p:sp>
      </p:grpSp>
      <p:grpSp>
        <p:nvGrpSpPr>
          <p:cNvPr id="10" name="Group 9"/>
          <p:cNvGrpSpPr/>
          <p:nvPr/>
        </p:nvGrpSpPr>
        <p:grpSpPr>
          <a:xfrm>
            <a:off x="152400" y="1665657"/>
            <a:ext cx="7834213" cy="669697"/>
            <a:chOff x="152400" y="1665657"/>
            <a:chExt cx="7834213" cy="669697"/>
          </a:xfrm>
        </p:grpSpPr>
        <p:pic>
          <p:nvPicPr>
            <p:cNvPr id="11" name="Picture 6"/>
            <p:cNvPicPr>
              <a:picLocks noChangeAspect="1" noChangeArrowheads="1"/>
            </p:cNvPicPr>
            <p:nvPr/>
          </p:nvPicPr>
          <p:blipFill>
            <a:blip r:embed="rId3">
              <a:grayscl/>
              <a:extLst>
                <a:ext uri="{28A0092B-C50C-407E-A947-70E740481C1C}">
                  <a14:useLocalDpi xmlns:a14="http://schemas.microsoft.com/office/drawing/2010/main"/>
                </a:ext>
              </a:extLst>
            </a:blip>
            <a:srcRect/>
            <a:stretch>
              <a:fillRect/>
            </a:stretch>
          </p:blipFill>
          <p:spPr bwMode="auto">
            <a:xfrm>
              <a:off x="5117414" y="1665657"/>
              <a:ext cx="469900" cy="4643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2"/>
                  </a:solidFill>
                  <a:miter lim="800000"/>
                  <a:headEnd/>
                  <a:tailEnd/>
                </a14:hiddenLine>
              </a:ext>
              <a:ext uri="{AF507438-7753-43e0-B8FC-AC1667EBCBE1}">
                <a14:hiddenEffects xmlns:a14="http://schemas.microsoft.com/office/drawing/2010/main" xmlns="">
                  <a:effectLst>
                    <a:outerShdw blurRad="63500" dist="38099" dir="2700000" algn="ctr" rotWithShape="0">
                      <a:srgbClr val="FF9900">
                        <a:alpha val="74998"/>
                      </a:srgbClr>
                    </a:outerShdw>
                  </a:effectLst>
                </a14:hiddenEffects>
              </a:ext>
            </a:extLst>
          </p:spPr>
        </p:pic>
        <p:pic>
          <p:nvPicPr>
            <p:cNvPr id="12" name="Picture 7"/>
            <p:cNvPicPr>
              <a:picLocks noChangeAspect="1" noChangeArrowheads="1"/>
            </p:cNvPicPr>
            <p:nvPr/>
          </p:nvPicPr>
          <p:blipFill>
            <a:blip r:embed="rId4" cstate="print">
              <a:grayscl/>
              <a:extLst>
                <a:ext uri="{28A0092B-C50C-407E-A947-70E740481C1C}">
                  <a14:useLocalDpi xmlns:a14="http://schemas.microsoft.com/office/drawing/2010/main"/>
                </a:ext>
              </a:extLst>
            </a:blip>
            <a:srcRect/>
            <a:stretch>
              <a:fillRect/>
            </a:stretch>
          </p:blipFill>
          <p:spPr bwMode="auto">
            <a:xfrm>
              <a:off x="7415830" y="1812617"/>
              <a:ext cx="570783" cy="2335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2"/>
                  </a:solidFill>
                  <a:miter lim="800000"/>
                  <a:headEnd/>
                  <a:tailEnd/>
                </a14:hiddenLine>
              </a:ext>
              <a:ext uri="{AF507438-7753-43e0-B8FC-AC1667EBCBE1}">
                <a14:hiddenEffects xmlns:a14="http://schemas.microsoft.com/office/drawing/2010/main" xmlns="">
                  <a:effectLst>
                    <a:outerShdw blurRad="63500" dist="38099" dir="2700000" algn="ctr" rotWithShape="0">
                      <a:srgbClr val="FF9900">
                        <a:alpha val="74998"/>
                      </a:srgbClr>
                    </a:outerShdw>
                  </a:effectLst>
                </a14:hiddenEffects>
              </a:ext>
            </a:extLst>
          </p:spPr>
        </p:pic>
        <p:pic>
          <p:nvPicPr>
            <p:cNvPr id="13" name="Picture 9"/>
            <p:cNvPicPr>
              <a:picLocks noChangeAspect="1" noChangeArrowheads="1"/>
            </p:cNvPicPr>
            <p:nvPr/>
          </p:nvPicPr>
          <p:blipFill>
            <a:blip r:embed="rId5">
              <a:grayscl/>
              <a:extLst>
                <a:ext uri="{28A0092B-C50C-407E-A947-70E740481C1C}">
                  <a14:useLocalDpi xmlns:a14="http://schemas.microsoft.com/office/drawing/2010/main"/>
                </a:ext>
              </a:extLst>
            </a:blip>
            <a:srcRect/>
            <a:stretch>
              <a:fillRect/>
            </a:stretch>
          </p:blipFill>
          <p:spPr bwMode="auto">
            <a:xfrm>
              <a:off x="5674062" y="1713157"/>
              <a:ext cx="714375" cy="35361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2"/>
                  </a:solidFill>
                  <a:miter lim="800000"/>
                  <a:headEnd/>
                  <a:tailEnd/>
                </a14:hiddenLine>
              </a:ext>
              <a:ext uri="{AF507438-7753-43e0-B8FC-AC1667EBCBE1}">
                <a14:hiddenEffects xmlns:a14="http://schemas.microsoft.com/office/drawing/2010/main" xmlns="">
                  <a:effectLst>
                    <a:outerShdw blurRad="63500" dist="38099" dir="2700000" algn="ctr" rotWithShape="0">
                      <a:srgbClr val="FF9900">
                        <a:alpha val="74998"/>
                      </a:srgbClr>
                    </a:outerShdw>
                  </a:effectLst>
                </a14:hiddenEffects>
              </a:ext>
            </a:extLst>
          </p:spPr>
        </p:pic>
        <p:pic>
          <p:nvPicPr>
            <p:cNvPr id="14" name="Picture 11"/>
            <p:cNvPicPr>
              <a:picLocks noChangeAspect="1" noChangeArrowheads="1"/>
            </p:cNvPicPr>
            <p:nvPr/>
          </p:nvPicPr>
          <p:blipFill>
            <a:blip r:embed="rId6" cstate="print">
              <a:grayscl/>
              <a:extLst>
                <a:ext uri="{28A0092B-C50C-407E-A947-70E740481C1C}">
                  <a14:useLocalDpi xmlns:a14="http://schemas.microsoft.com/office/drawing/2010/main"/>
                </a:ext>
              </a:extLst>
            </a:blip>
            <a:srcRect/>
            <a:stretch>
              <a:fillRect/>
            </a:stretch>
          </p:blipFill>
          <p:spPr bwMode="auto">
            <a:xfrm>
              <a:off x="6529988" y="1812617"/>
              <a:ext cx="780368" cy="1898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2"/>
                  </a:solidFill>
                  <a:miter lim="800000"/>
                  <a:headEnd/>
                  <a:tailEnd/>
                </a14:hiddenLine>
              </a:ext>
              <a:ext uri="{AF507438-7753-43e0-B8FC-AC1667EBCBE1}">
                <a14:hiddenEffects xmlns:a14="http://schemas.microsoft.com/office/drawing/2010/main" xmlns="">
                  <a:effectLst>
                    <a:outerShdw blurRad="63500" dist="38099" dir="2700000" algn="ctr" rotWithShape="0">
                      <a:srgbClr val="FF9900">
                        <a:alpha val="74998"/>
                      </a:srgbClr>
                    </a:outerShdw>
                  </a:effectLst>
                </a14:hiddenEffects>
              </a:ext>
            </a:extLst>
          </p:spPr>
        </p:pic>
        <p:pic>
          <p:nvPicPr>
            <p:cNvPr id="15" name="Picture 37"/>
            <p:cNvPicPr>
              <a:picLocks noChangeAspect="1" noChangeArrowheads="1"/>
            </p:cNvPicPr>
            <p:nvPr/>
          </p:nvPicPr>
          <p:blipFill>
            <a:blip r:embed="rId7">
              <a:grayscl/>
              <a:extLst>
                <a:ext uri="{28A0092B-C50C-407E-A947-70E740481C1C}">
                  <a14:useLocalDpi xmlns:a14="http://schemas.microsoft.com/office/drawing/2010/main"/>
                </a:ext>
              </a:extLst>
            </a:blip>
            <a:srcRect/>
            <a:stretch>
              <a:fillRect/>
            </a:stretch>
          </p:blipFill>
          <p:spPr bwMode="auto">
            <a:xfrm>
              <a:off x="6180473" y="2151459"/>
              <a:ext cx="483759" cy="1838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2"/>
                  </a:solidFill>
                  <a:miter lim="800000"/>
                  <a:headEnd/>
                  <a:tailEnd/>
                </a14:hiddenLine>
              </a:ext>
              <a:ext uri="{AF507438-7753-43e0-B8FC-AC1667EBCBE1}">
                <a14:hiddenEffects xmlns:a14="http://schemas.microsoft.com/office/drawing/2010/main" xmlns="">
                  <a:effectLst>
                    <a:outerShdw blurRad="63500" dist="38099" dir="2700000" algn="ctr" rotWithShape="0">
                      <a:srgbClr val="FF9900">
                        <a:alpha val="74998"/>
                      </a:srgbClr>
                    </a:outerShdw>
                  </a:effectLst>
                </a14:hiddenEffects>
              </a:ext>
            </a:extLst>
          </p:spPr>
        </p:pic>
        <p:pic>
          <p:nvPicPr>
            <p:cNvPr id="16" name="Picture 38"/>
            <p:cNvPicPr>
              <a:picLocks noChangeAspect="1" noChangeArrowheads="1"/>
            </p:cNvPicPr>
            <p:nvPr/>
          </p:nvPicPr>
          <p:blipFill>
            <a:blip r:embed="rId8">
              <a:grayscl/>
              <a:extLst>
                <a:ext uri="{28A0092B-C50C-407E-A947-70E740481C1C}">
                  <a14:useLocalDpi xmlns:a14="http://schemas.microsoft.com/office/drawing/2010/main"/>
                </a:ext>
              </a:extLst>
            </a:blip>
            <a:srcRect/>
            <a:stretch>
              <a:fillRect/>
            </a:stretch>
          </p:blipFill>
          <p:spPr bwMode="auto">
            <a:xfrm>
              <a:off x="6919588" y="2066773"/>
              <a:ext cx="781536" cy="2614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2"/>
                  </a:solidFill>
                  <a:miter lim="800000"/>
                  <a:headEnd/>
                  <a:tailEnd/>
                </a14:hiddenLine>
              </a:ext>
              <a:ext uri="{AF507438-7753-43e0-B8FC-AC1667EBCBE1}">
                <a14:hiddenEffects xmlns:a14="http://schemas.microsoft.com/office/drawing/2010/main" xmlns="">
                  <a:effectLst>
                    <a:outerShdw blurRad="63500" dist="38099" dir="2700000" algn="ctr" rotWithShape="0">
                      <a:srgbClr val="FF9900">
                        <a:alpha val="74998"/>
                      </a:srgbClr>
                    </a:outerShdw>
                  </a:effectLst>
                </a14:hiddenEffects>
              </a:ext>
            </a:extLst>
          </p:spPr>
        </p:pic>
        <p:sp>
          <p:nvSpPr>
            <p:cNvPr id="17" name="Line 25"/>
            <p:cNvSpPr>
              <a:spLocks noChangeShapeType="1"/>
            </p:cNvSpPr>
            <p:nvPr/>
          </p:nvSpPr>
          <p:spPr bwMode="auto">
            <a:xfrm>
              <a:off x="3829529" y="2077899"/>
              <a:ext cx="1287885" cy="0"/>
            </a:xfrm>
            <a:prstGeom prst="line">
              <a:avLst/>
            </a:prstGeom>
            <a:noFill/>
            <a:ln w="28575">
              <a:solidFill>
                <a:schemeClr val="tx1">
                  <a:lumMod val="50000"/>
                  <a:lumOff val="50000"/>
                </a:schemeClr>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FF9900">
                        <a:alpha val="74998"/>
                      </a:srgbClr>
                    </a:outerShdw>
                  </a:effectLst>
                </a14:hiddenEffects>
              </a:ext>
            </a:extLst>
          </p:spPr>
          <p:txBody>
            <a:bodyPr wrap="square" lIns="0" tIns="0" rIns="0" bIns="0">
              <a:spAutoFit/>
            </a:bodyPr>
            <a:lstStyle/>
            <a:p>
              <a:endParaRPr lang="en-US"/>
            </a:p>
          </p:txBody>
        </p:sp>
        <p:sp>
          <p:nvSpPr>
            <p:cNvPr id="18" name="Rectangle 5"/>
            <p:cNvSpPr txBox="1">
              <a:spLocks noChangeArrowheads="1"/>
            </p:cNvSpPr>
            <p:nvPr/>
          </p:nvSpPr>
          <p:spPr>
            <a:xfrm>
              <a:off x="152400" y="1809750"/>
              <a:ext cx="3409970" cy="523220"/>
            </a:xfrm>
            <a:prstGeom prst="rect">
              <a:avLst/>
            </a:prstGeom>
            <a:noFill/>
            <a:ln/>
          </p:spPr>
          <p:txBody>
            <a:bodyPr anchor="ctr">
              <a:spAutoFit/>
            </a:bodyPr>
            <a:lstStyle>
              <a:lvl1pPr marL="169863" indent="-169863" algn="l" rtl="0" eaLnBrk="1" fontAlgn="base" hangingPunct="1">
                <a:lnSpc>
                  <a:spcPct val="90000"/>
                </a:lnSpc>
                <a:spcBef>
                  <a:spcPts val="600"/>
                </a:spcBef>
                <a:spcAft>
                  <a:spcPts val="600"/>
                </a:spcAft>
                <a:buClr>
                  <a:schemeClr val="accent2"/>
                </a:buClr>
                <a:buFont typeface="Arial" charset="0"/>
                <a:buChar char="•"/>
                <a:defRPr sz="2400" kern="1200">
                  <a:solidFill>
                    <a:schemeClr val="tx1"/>
                  </a:solidFill>
                  <a:latin typeface="+mn-lt"/>
                  <a:ea typeface="MS PGothic" panose="020B0600070205080204" pitchFamily="34" charset="-128"/>
                  <a:cs typeface="Lucida Sans Unicode" pitchFamily="34" charset="0"/>
                </a:defRPr>
              </a:lvl1pPr>
              <a:lvl2pPr marL="742950" indent="-285750" algn="l" rtl="0" eaLnBrk="1" fontAlgn="base" hangingPunct="1">
                <a:lnSpc>
                  <a:spcPct val="90000"/>
                </a:lnSpc>
                <a:spcBef>
                  <a:spcPts val="600"/>
                </a:spcBef>
                <a:spcAft>
                  <a:spcPts val="600"/>
                </a:spcAft>
                <a:buClr>
                  <a:schemeClr val="accent2"/>
                </a:buClr>
                <a:buFont typeface="Arial" charset="0"/>
                <a:buChar char="–"/>
                <a:defRPr sz="2200" kern="1200">
                  <a:solidFill>
                    <a:schemeClr val="tx1"/>
                  </a:solidFill>
                  <a:latin typeface="+mn-lt"/>
                  <a:ea typeface="MS PGothic" panose="020B0600070205080204" pitchFamily="34" charset="-128"/>
                  <a:cs typeface="Lucida Sans Unicode" pitchFamily="34" charset="0"/>
                </a:defRPr>
              </a:lvl2pPr>
              <a:lvl3pPr marL="1143000" indent="-228600" algn="l" rtl="0" eaLnBrk="1" fontAlgn="base" hangingPunct="1">
                <a:lnSpc>
                  <a:spcPct val="90000"/>
                </a:lnSpc>
                <a:spcBef>
                  <a:spcPts val="600"/>
                </a:spcBef>
                <a:spcAft>
                  <a:spcPts val="600"/>
                </a:spcAft>
                <a:buClr>
                  <a:schemeClr val="accent2"/>
                </a:buClr>
                <a:buFont typeface="Arial" charset="0"/>
                <a:buChar char="•"/>
                <a:defRPr sz="2400" kern="1200">
                  <a:solidFill>
                    <a:schemeClr val="tx1"/>
                  </a:solidFill>
                  <a:latin typeface="+mn-lt"/>
                  <a:ea typeface="MS PGothic" panose="020B0600070205080204" pitchFamily="34" charset="-128"/>
                  <a:cs typeface="Lucida Sans Unicode" pitchFamily="34" charset="0"/>
                </a:defRPr>
              </a:lvl3pPr>
              <a:lvl4pPr marL="1600200" indent="-228600" algn="l" rtl="0" eaLnBrk="1" fontAlgn="base" hangingPunct="1">
                <a:lnSpc>
                  <a:spcPct val="90000"/>
                </a:lnSpc>
                <a:spcBef>
                  <a:spcPts val="600"/>
                </a:spcBef>
                <a:spcAft>
                  <a:spcPts val="600"/>
                </a:spcAft>
                <a:buClr>
                  <a:schemeClr val="accent2"/>
                </a:buClr>
                <a:buFont typeface="Arial" charset="0"/>
                <a:buChar char="–"/>
                <a:defRPr sz="1600" kern="1200">
                  <a:solidFill>
                    <a:schemeClr val="tx1"/>
                  </a:solidFill>
                  <a:latin typeface="+mn-lt"/>
                  <a:ea typeface="MS PGothic" panose="020B0600070205080204" pitchFamily="34" charset="-128"/>
                  <a:cs typeface="Lucida Sans Unicode" pitchFamily="34" charset="0"/>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Lucida Sans Unicode" pitchFamily="34" charset="0"/>
                  <a:ea typeface="MS PGothic" panose="020B0600070205080204" pitchFamily="34" charset="-128"/>
                  <a:cs typeface="Lucida Sans Unicode"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100000"/>
                </a:lnSpc>
                <a:spcBef>
                  <a:spcPts val="0"/>
                </a:spcBef>
                <a:spcAft>
                  <a:spcPts val="2400"/>
                </a:spcAft>
                <a:buClr>
                  <a:schemeClr val="accent1"/>
                </a:buClr>
                <a:buNone/>
              </a:pPr>
              <a:r>
                <a:rPr lang="en-US" sz="1400" dirty="0">
                  <a:latin typeface="Open Sans"/>
                  <a:cs typeface="Open Sans"/>
                </a:rPr>
                <a:t>Built in diverse languages and running on diverse language runtimes</a:t>
              </a:r>
            </a:p>
          </p:txBody>
        </p:sp>
      </p:grpSp>
      <p:grpSp>
        <p:nvGrpSpPr>
          <p:cNvPr id="19" name="Group 18"/>
          <p:cNvGrpSpPr/>
          <p:nvPr/>
        </p:nvGrpSpPr>
        <p:grpSpPr>
          <a:xfrm>
            <a:off x="152400" y="2495550"/>
            <a:ext cx="8761097" cy="523220"/>
            <a:chOff x="152400" y="2495550"/>
            <a:chExt cx="8761097" cy="523220"/>
          </a:xfrm>
        </p:grpSpPr>
        <p:pic>
          <p:nvPicPr>
            <p:cNvPr id="20" name="Picture 15"/>
            <p:cNvPicPr>
              <a:picLocks noChangeAspect="1" noChangeArrowheads="1"/>
            </p:cNvPicPr>
            <p:nvPr/>
          </p:nvPicPr>
          <p:blipFill>
            <a:blip r:embed="rId9">
              <a:grayscl/>
              <a:extLst>
                <a:ext uri="{28A0092B-C50C-407E-A947-70E740481C1C}">
                  <a14:useLocalDpi xmlns:a14="http://schemas.microsoft.com/office/drawing/2010/main"/>
                </a:ext>
              </a:extLst>
            </a:blip>
            <a:srcRect/>
            <a:stretch>
              <a:fillRect/>
            </a:stretch>
          </p:blipFill>
          <p:spPr bwMode="auto">
            <a:xfrm>
              <a:off x="4986018" y="2495550"/>
              <a:ext cx="1171151" cy="32552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2"/>
                  </a:solidFill>
                  <a:miter lim="800000"/>
                  <a:headEnd/>
                  <a:tailEnd/>
                </a14:hiddenLine>
              </a:ext>
              <a:ext uri="{AF507438-7753-43e0-B8FC-AC1667EBCBE1}">
                <a14:hiddenEffects xmlns:a14="http://schemas.microsoft.com/office/drawing/2010/main" xmlns="">
                  <a:effectLst>
                    <a:outerShdw blurRad="63500" dist="38099" dir="2700000" algn="ctr" rotWithShape="0">
                      <a:srgbClr val="FF9900">
                        <a:alpha val="74998"/>
                      </a:srgbClr>
                    </a:outerShdw>
                  </a:effectLst>
                </a14:hiddenEffects>
              </a:ext>
            </a:extLst>
          </p:spPr>
        </p:pic>
        <p:pic>
          <p:nvPicPr>
            <p:cNvPr id="21" name="Picture 16"/>
            <p:cNvPicPr>
              <a:picLocks noChangeAspect="1" noChangeArrowheads="1"/>
            </p:cNvPicPr>
            <p:nvPr/>
          </p:nvPicPr>
          <p:blipFill>
            <a:blip r:embed="rId10" cstate="print">
              <a:grayscl/>
              <a:extLst>
                <a:ext uri="{28A0092B-C50C-407E-A947-70E740481C1C}">
                  <a14:useLocalDpi xmlns:a14="http://schemas.microsoft.com/office/drawing/2010/main"/>
                </a:ext>
              </a:extLst>
            </a:blip>
            <a:srcRect/>
            <a:stretch>
              <a:fillRect/>
            </a:stretch>
          </p:blipFill>
          <p:spPr bwMode="auto">
            <a:xfrm>
              <a:off x="6164361" y="2562837"/>
              <a:ext cx="1372409" cy="1909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2"/>
                  </a:solidFill>
                  <a:miter lim="800000"/>
                  <a:headEnd/>
                  <a:tailEnd/>
                </a14:hiddenLine>
              </a:ext>
              <a:ext uri="{AF507438-7753-43e0-B8FC-AC1667EBCBE1}">
                <a14:hiddenEffects xmlns:a14="http://schemas.microsoft.com/office/drawing/2010/main" xmlns="">
                  <a:effectLst>
                    <a:outerShdw blurRad="63500" dist="38099" dir="2700000" algn="ctr" rotWithShape="0">
                      <a:srgbClr val="FF9900">
                        <a:alpha val="74998"/>
                      </a:srgbClr>
                    </a:outerShdw>
                  </a:effectLst>
                </a14:hiddenEffects>
              </a:ext>
            </a:extLst>
          </p:spPr>
        </p:pic>
        <p:pic>
          <p:nvPicPr>
            <p:cNvPr id="22" name="Picture 17"/>
            <p:cNvPicPr>
              <a:picLocks noChangeAspect="1" noChangeArrowheads="1"/>
            </p:cNvPicPr>
            <p:nvPr/>
          </p:nvPicPr>
          <p:blipFill>
            <a:blip r:embed="rId11" cstate="print">
              <a:grayscl/>
              <a:extLst>
                <a:ext uri="{28A0092B-C50C-407E-A947-70E740481C1C}">
                  <a14:useLocalDpi xmlns:a14="http://schemas.microsoft.com/office/drawing/2010/main"/>
                </a:ext>
              </a:extLst>
            </a:blip>
            <a:srcRect/>
            <a:stretch>
              <a:fillRect/>
            </a:stretch>
          </p:blipFill>
          <p:spPr bwMode="auto">
            <a:xfrm>
              <a:off x="7626371" y="2557381"/>
              <a:ext cx="591637" cy="2018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2"/>
                  </a:solidFill>
                  <a:miter lim="800000"/>
                  <a:headEnd/>
                  <a:tailEnd/>
                </a14:hiddenLine>
              </a:ext>
              <a:ext uri="{AF507438-7753-43e0-B8FC-AC1667EBCBE1}">
                <a14:hiddenEffects xmlns:a14="http://schemas.microsoft.com/office/drawing/2010/main" xmlns="">
                  <a:effectLst>
                    <a:outerShdw blurRad="63500" dist="38099" dir="2700000" algn="ctr" rotWithShape="0">
                      <a:srgbClr val="FF9900">
                        <a:alpha val="74998"/>
                      </a:srgbClr>
                    </a:outerShdw>
                  </a:effectLst>
                </a14:hiddenEffects>
              </a:ext>
            </a:extLst>
          </p:spPr>
        </p:pic>
        <p:pic>
          <p:nvPicPr>
            <p:cNvPr id="23" name="Picture 18"/>
            <p:cNvPicPr>
              <a:picLocks noChangeAspect="1" noChangeArrowheads="1"/>
            </p:cNvPicPr>
            <p:nvPr/>
          </p:nvPicPr>
          <p:blipFill>
            <a:blip r:embed="rId12" cstate="print">
              <a:grayscl/>
              <a:extLst>
                <a:ext uri="{28A0092B-C50C-407E-A947-70E740481C1C}">
                  <a14:useLocalDpi xmlns:a14="http://schemas.microsoft.com/office/drawing/2010/main"/>
                </a:ext>
              </a:extLst>
            </a:blip>
            <a:srcRect/>
            <a:stretch>
              <a:fillRect/>
            </a:stretch>
          </p:blipFill>
          <p:spPr bwMode="auto">
            <a:xfrm>
              <a:off x="8297612" y="2525556"/>
              <a:ext cx="615885" cy="2655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2"/>
                  </a:solidFill>
                  <a:miter lim="800000"/>
                  <a:headEnd/>
                  <a:tailEnd/>
                </a14:hiddenLine>
              </a:ext>
              <a:ext uri="{AF507438-7753-43e0-B8FC-AC1667EBCBE1}">
                <a14:hiddenEffects xmlns:a14="http://schemas.microsoft.com/office/drawing/2010/main" xmlns="">
                  <a:effectLst>
                    <a:outerShdw blurRad="63500" dist="38099" dir="2700000" algn="ctr" rotWithShape="0">
                      <a:srgbClr val="FF9900">
                        <a:alpha val="74998"/>
                      </a:srgbClr>
                    </a:outerShdw>
                  </a:effectLst>
                </a14:hiddenEffects>
              </a:ext>
            </a:extLst>
          </p:spPr>
        </p:pic>
        <p:sp>
          <p:nvSpPr>
            <p:cNvPr id="24" name="Line 25"/>
            <p:cNvSpPr>
              <a:spLocks noChangeShapeType="1"/>
            </p:cNvSpPr>
            <p:nvPr/>
          </p:nvSpPr>
          <p:spPr bwMode="auto">
            <a:xfrm>
              <a:off x="3846196" y="2775916"/>
              <a:ext cx="995116" cy="0"/>
            </a:xfrm>
            <a:prstGeom prst="line">
              <a:avLst/>
            </a:prstGeom>
            <a:noFill/>
            <a:ln w="28575">
              <a:solidFill>
                <a:schemeClr val="tx1">
                  <a:lumMod val="50000"/>
                  <a:lumOff val="50000"/>
                </a:schemeClr>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FF9900">
                        <a:alpha val="74998"/>
                      </a:srgbClr>
                    </a:outerShdw>
                  </a:effectLst>
                </a14:hiddenEffects>
              </a:ext>
            </a:extLst>
          </p:spPr>
          <p:txBody>
            <a:bodyPr wrap="square" lIns="0" tIns="0" rIns="0" bIns="0">
              <a:spAutoFit/>
            </a:bodyPr>
            <a:lstStyle/>
            <a:p>
              <a:endParaRPr lang="en-US"/>
            </a:p>
          </p:txBody>
        </p:sp>
        <p:sp>
          <p:nvSpPr>
            <p:cNvPr id="25" name="Rectangle 5"/>
            <p:cNvSpPr txBox="1">
              <a:spLocks noChangeArrowheads="1"/>
            </p:cNvSpPr>
            <p:nvPr/>
          </p:nvSpPr>
          <p:spPr>
            <a:xfrm>
              <a:off x="152400" y="2495550"/>
              <a:ext cx="3409970" cy="523220"/>
            </a:xfrm>
            <a:prstGeom prst="rect">
              <a:avLst/>
            </a:prstGeom>
            <a:noFill/>
            <a:ln/>
          </p:spPr>
          <p:txBody>
            <a:bodyPr anchor="ctr">
              <a:spAutoFit/>
            </a:bodyPr>
            <a:lstStyle>
              <a:lvl1pPr marL="169863" indent="-169863" algn="l" rtl="0" eaLnBrk="1" fontAlgn="base" hangingPunct="1">
                <a:lnSpc>
                  <a:spcPct val="90000"/>
                </a:lnSpc>
                <a:spcBef>
                  <a:spcPts val="600"/>
                </a:spcBef>
                <a:spcAft>
                  <a:spcPts val="600"/>
                </a:spcAft>
                <a:buClr>
                  <a:schemeClr val="accent2"/>
                </a:buClr>
                <a:buFont typeface="Arial" charset="0"/>
                <a:buChar char="•"/>
                <a:defRPr sz="2400" kern="1200">
                  <a:solidFill>
                    <a:schemeClr val="tx1"/>
                  </a:solidFill>
                  <a:latin typeface="+mn-lt"/>
                  <a:ea typeface="MS PGothic" panose="020B0600070205080204" pitchFamily="34" charset="-128"/>
                  <a:cs typeface="Lucida Sans Unicode" pitchFamily="34" charset="0"/>
                </a:defRPr>
              </a:lvl1pPr>
              <a:lvl2pPr marL="742950" indent="-285750" algn="l" rtl="0" eaLnBrk="1" fontAlgn="base" hangingPunct="1">
                <a:lnSpc>
                  <a:spcPct val="90000"/>
                </a:lnSpc>
                <a:spcBef>
                  <a:spcPts val="600"/>
                </a:spcBef>
                <a:spcAft>
                  <a:spcPts val="600"/>
                </a:spcAft>
                <a:buClr>
                  <a:schemeClr val="accent2"/>
                </a:buClr>
                <a:buFont typeface="Arial" charset="0"/>
                <a:buChar char="–"/>
                <a:defRPr sz="2200" kern="1200">
                  <a:solidFill>
                    <a:schemeClr val="tx1"/>
                  </a:solidFill>
                  <a:latin typeface="+mn-lt"/>
                  <a:ea typeface="MS PGothic" panose="020B0600070205080204" pitchFamily="34" charset="-128"/>
                  <a:cs typeface="Lucida Sans Unicode" pitchFamily="34" charset="0"/>
                </a:defRPr>
              </a:lvl2pPr>
              <a:lvl3pPr marL="1143000" indent="-228600" algn="l" rtl="0" eaLnBrk="1" fontAlgn="base" hangingPunct="1">
                <a:lnSpc>
                  <a:spcPct val="90000"/>
                </a:lnSpc>
                <a:spcBef>
                  <a:spcPts val="600"/>
                </a:spcBef>
                <a:spcAft>
                  <a:spcPts val="600"/>
                </a:spcAft>
                <a:buClr>
                  <a:schemeClr val="accent2"/>
                </a:buClr>
                <a:buFont typeface="Arial" charset="0"/>
                <a:buChar char="•"/>
                <a:defRPr sz="2400" kern="1200">
                  <a:solidFill>
                    <a:schemeClr val="tx1"/>
                  </a:solidFill>
                  <a:latin typeface="+mn-lt"/>
                  <a:ea typeface="MS PGothic" panose="020B0600070205080204" pitchFamily="34" charset="-128"/>
                  <a:cs typeface="Lucida Sans Unicode" pitchFamily="34" charset="0"/>
                </a:defRPr>
              </a:lvl3pPr>
              <a:lvl4pPr marL="1600200" indent="-228600" algn="l" rtl="0" eaLnBrk="1" fontAlgn="base" hangingPunct="1">
                <a:lnSpc>
                  <a:spcPct val="90000"/>
                </a:lnSpc>
                <a:spcBef>
                  <a:spcPts val="600"/>
                </a:spcBef>
                <a:spcAft>
                  <a:spcPts val="600"/>
                </a:spcAft>
                <a:buClr>
                  <a:schemeClr val="accent2"/>
                </a:buClr>
                <a:buFont typeface="Arial" charset="0"/>
                <a:buChar char="–"/>
                <a:defRPr sz="1600" kern="1200">
                  <a:solidFill>
                    <a:schemeClr val="tx1"/>
                  </a:solidFill>
                  <a:latin typeface="+mn-lt"/>
                  <a:ea typeface="MS PGothic" panose="020B0600070205080204" pitchFamily="34" charset="-128"/>
                  <a:cs typeface="Lucida Sans Unicode" pitchFamily="34" charset="0"/>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Lucida Sans Unicode" pitchFamily="34" charset="0"/>
                  <a:ea typeface="MS PGothic" panose="020B0600070205080204" pitchFamily="34" charset="-128"/>
                  <a:cs typeface="Lucida Sans Unicode"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100000"/>
                </a:lnSpc>
                <a:spcBef>
                  <a:spcPts val="0"/>
                </a:spcBef>
                <a:spcAft>
                  <a:spcPts val="2400"/>
                </a:spcAft>
                <a:buClr>
                  <a:schemeClr val="accent1"/>
                </a:buClr>
                <a:buNone/>
              </a:pPr>
              <a:r>
                <a:rPr lang="en-US" sz="1400" dirty="0">
                  <a:latin typeface="Open Sans"/>
                  <a:cs typeface="Open Sans"/>
                </a:rPr>
                <a:t>Deployed on multiple virtualization platforms</a:t>
              </a:r>
            </a:p>
          </p:txBody>
        </p:sp>
      </p:grpSp>
      <p:grpSp>
        <p:nvGrpSpPr>
          <p:cNvPr id="26" name="Group 25"/>
          <p:cNvGrpSpPr/>
          <p:nvPr/>
        </p:nvGrpSpPr>
        <p:grpSpPr>
          <a:xfrm>
            <a:off x="152400" y="3083805"/>
            <a:ext cx="8497545" cy="620765"/>
            <a:chOff x="152400" y="3083805"/>
            <a:chExt cx="8497545" cy="620765"/>
          </a:xfrm>
        </p:grpSpPr>
        <p:pic>
          <p:nvPicPr>
            <p:cNvPr id="27" name="Picture 19"/>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4987156" y="3083805"/>
              <a:ext cx="400002" cy="3483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2"/>
                  </a:solidFill>
                  <a:miter lim="800000"/>
                  <a:headEnd/>
                  <a:tailEnd/>
                </a14:hiddenLine>
              </a:ext>
              <a:ext uri="{AF507438-7753-43e0-B8FC-AC1667EBCBE1}">
                <a14:hiddenEffects xmlns:a14="http://schemas.microsoft.com/office/drawing/2010/main" xmlns="">
                  <a:effectLst>
                    <a:outerShdw blurRad="63500" dist="38099" dir="2700000" algn="ctr" rotWithShape="0">
                      <a:srgbClr val="FF9900">
                        <a:alpha val="74998"/>
                      </a:srgbClr>
                    </a:outerShdw>
                  </a:effectLst>
                </a14:hiddenEffects>
              </a:ext>
            </a:extLst>
          </p:spPr>
        </p:pic>
        <p:pic>
          <p:nvPicPr>
            <p:cNvPr id="28" name="Picture 20"/>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5639713" y="3083805"/>
              <a:ext cx="400002" cy="3483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2"/>
                  </a:solidFill>
                  <a:miter lim="800000"/>
                  <a:headEnd/>
                  <a:tailEnd/>
                </a14:hiddenLine>
              </a:ext>
              <a:ext uri="{AF507438-7753-43e0-B8FC-AC1667EBCBE1}">
                <a14:hiddenEffects xmlns:a14="http://schemas.microsoft.com/office/drawing/2010/main" xmlns="">
                  <a:effectLst>
                    <a:outerShdw blurRad="63500" dist="38099" dir="2700000" algn="ctr" rotWithShape="0">
                      <a:srgbClr val="FF9900">
                        <a:alpha val="74998"/>
                      </a:srgbClr>
                    </a:outerShdw>
                  </a:effectLst>
                </a14:hiddenEffects>
              </a:ext>
            </a:extLst>
          </p:spPr>
        </p:pic>
        <p:pic>
          <p:nvPicPr>
            <p:cNvPr id="29" name="Picture 21"/>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6292270" y="3083805"/>
              <a:ext cx="400002" cy="3483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2"/>
                  </a:solidFill>
                  <a:miter lim="800000"/>
                  <a:headEnd/>
                  <a:tailEnd/>
                </a14:hiddenLine>
              </a:ext>
              <a:ext uri="{AF507438-7753-43e0-B8FC-AC1667EBCBE1}">
                <a14:hiddenEffects xmlns:a14="http://schemas.microsoft.com/office/drawing/2010/main" xmlns="">
                  <a:effectLst>
                    <a:outerShdw blurRad="63500" dist="38099" dir="2700000" algn="ctr" rotWithShape="0">
                      <a:srgbClr val="FF9900">
                        <a:alpha val="74998"/>
                      </a:srgbClr>
                    </a:outerShdw>
                  </a:effectLst>
                </a14:hiddenEffects>
              </a:ext>
            </a:extLst>
          </p:spPr>
        </p:pic>
        <p:pic>
          <p:nvPicPr>
            <p:cNvPr id="30" name="Picture 22"/>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6944827" y="3083805"/>
              <a:ext cx="400002" cy="3483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2"/>
                  </a:solidFill>
                  <a:miter lim="800000"/>
                  <a:headEnd/>
                  <a:tailEnd/>
                </a14:hiddenLine>
              </a:ext>
              <a:ext uri="{AF507438-7753-43e0-B8FC-AC1667EBCBE1}">
                <a14:hiddenEffects xmlns:a14="http://schemas.microsoft.com/office/drawing/2010/main" xmlns="">
                  <a:effectLst>
                    <a:outerShdw blurRad="63500" dist="38099" dir="2700000" algn="ctr" rotWithShape="0">
                      <a:srgbClr val="FF9900">
                        <a:alpha val="74998"/>
                      </a:srgbClr>
                    </a:outerShdw>
                  </a:effectLst>
                </a14:hiddenEffects>
              </a:ext>
            </a:extLst>
          </p:spPr>
        </p:pic>
        <p:pic>
          <p:nvPicPr>
            <p:cNvPr id="31" name="Picture 23"/>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7597384" y="3083805"/>
              <a:ext cx="400002" cy="3483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2"/>
                  </a:solidFill>
                  <a:miter lim="800000"/>
                  <a:headEnd/>
                  <a:tailEnd/>
                </a14:hiddenLine>
              </a:ext>
              <a:ext uri="{AF507438-7753-43e0-B8FC-AC1667EBCBE1}">
                <a14:hiddenEffects xmlns:a14="http://schemas.microsoft.com/office/drawing/2010/main" xmlns="">
                  <a:effectLst>
                    <a:outerShdw blurRad="63500" dist="38099" dir="2700000" algn="ctr" rotWithShape="0">
                      <a:srgbClr val="FF9900">
                        <a:alpha val="74998"/>
                      </a:srgbClr>
                    </a:outerShdw>
                  </a:effectLst>
                </a14:hiddenEffects>
              </a:ext>
            </a:extLst>
          </p:spPr>
        </p:pic>
        <p:pic>
          <p:nvPicPr>
            <p:cNvPr id="32" name="Picture 24"/>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8249943" y="3083805"/>
              <a:ext cx="400002" cy="3483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2"/>
                  </a:solidFill>
                  <a:miter lim="800000"/>
                  <a:headEnd/>
                  <a:tailEnd/>
                </a14:hiddenLine>
              </a:ext>
              <a:ext uri="{AF507438-7753-43e0-B8FC-AC1667EBCBE1}">
                <a14:hiddenEffects xmlns:a14="http://schemas.microsoft.com/office/drawing/2010/main" xmlns="">
                  <a:effectLst>
                    <a:outerShdw blurRad="63500" dist="38099" dir="2700000" algn="ctr" rotWithShape="0">
                      <a:srgbClr val="FF9900">
                        <a:alpha val="74998"/>
                      </a:srgbClr>
                    </a:outerShdw>
                  </a:effectLst>
                </a14:hiddenEffects>
              </a:ext>
            </a:extLst>
          </p:spPr>
        </p:pic>
        <p:sp>
          <p:nvSpPr>
            <p:cNvPr id="33" name="Line 25"/>
            <p:cNvSpPr>
              <a:spLocks noChangeShapeType="1"/>
            </p:cNvSpPr>
            <p:nvPr/>
          </p:nvSpPr>
          <p:spPr bwMode="auto">
            <a:xfrm>
              <a:off x="3846196" y="3473933"/>
              <a:ext cx="797029" cy="0"/>
            </a:xfrm>
            <a:prstGeom prst="line">
              <a:avLst/>
            </a:prstGeom>
            <a:noFill/>
            <a:ln w="28575">
              <a:solidFill>
                <a:schemeClr val="tx1">
                  <a:lumMod val="50000"/>
                  <a:lumOff val="50000"/>
                </a:schemeClr>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FF9900">
                        <a:alpha val="74998"/>
                      </a:srgbClr>
                    </a:outerShdw>
                  </a:effectLst>
                </a14:hiddenEffects>
              </a:ext>
            </a:extLst>
          </p:spPr>
          <p:txBody>
            <a:bodyPr wrap="square" lIns="0" tIns="0" rIns="0" bIns="0">
              <a:spAutoFit/>
            </a:bodyPr>
            <a:lstStyle/>
            <a:p>
              <a:endParaRPr lang="en-US"/>
            </a:p>
          </p:txBody>
        </p:sp>
        <p:sp>
          <p:nvSpPr>
            <p:cNvPr id="34" name="Rectangle 5"/>
            <p:cNvSpPr txBox="1">
              <a:spLocks noChangeArrowheads="1"/>
            </p:cNvSpPr>
            <p:nvPr/>
          </p:nvSpPr>
          <p:spPr>
            <a:xfrm>
              <a:off x="152400" y="3181350"/>
              <a:ext cx="3409970" cy="523220"/>
            </a:xfrm>
            <a:prstGeom prst="rect">
              <a:avLst/>
            </a:prstGeom>
            <a:noFill/>
            <a:ln/>
          </p:spPr>
          <p:txBody>
            <a:bodyPr anchor="ctr">
              <a:spAutoFit/>
            </a:bodyPr>
            <a:lstStyle>
              <a:lvl1pPr marL="169863" indent="-169863" algn="l" rtl="0" eaLnBrk="1" fontAlgn="base" hangingPunct="1">
                <a:lnSpc>
                  <a:spcPct val="90000"/>
                </a:lnSpc>
                <a:spcBef>
                  <a:spcPts val="600"/>
                </a:spcBef>
                <a:spcAft>
                  <a:spcPts val="600"/>
                </a:spcAft>
                <a:buClr>
                  <a:schemeClr val="accent2"/>
                </a:buClr>
                <a:buFont typeface="Arial" charset="0"/>
                <a:buChar char="•"/>
                <a:defRPr sz="2400" kern="1200">
                  <a:solidFill>
                    <a:schemeClr val="tx1"/>
                  </a:solidFill>
                  <a:latin typeface="+mn-lt"/>
                  <a:ea typeface="MS PGothic" panose="020B0600070205080204" pitchFamily="34" charset="-128"/>
                  <a:cs typeface="Lucida Sans Unicode" pitchFamily="34" charset="0"/>
                </a:defRPr>
              </a:lvl1pPr>
              <a:lvl2pPr marL="742950" indent="-285750" algn="l" rtl="0" eaLnBrk="1" fontAlgn="base" hangingPunct="1">
                <a:lnSpc>
                  <a:spcPct val="90000"/>
                </a:lnSpc>
                <a:spcBef>
                  <a:spcPts val="600"/>
                </a:spcBef>
                <a:spcAft>
                  <a:spcPts val="600"/>
                </a:spcAft>
                <a:buClr>
                  <a:schemeClr val="accent2"/>
                </a:buClr>
                <a:buFont typeface="Arial" charset="0"/>
                <a:buChar char="–"/>
                <a:defRPr sz="2200" kern="1200">
                  <a:solidFill>
                    <a:schemeClr val="tx1"/>
                  </a:solidFill>
                  <a:latin typeface="+mn-lt"/>
                  <a:ea typeface="MS PGothic" panose="020B0600070205080204" pitchFamily="34" charset="-128"/>
                  <a:cs typeface="Lucida Sans Unicode" pitchFamily="34" charset="0"/>
                </a:defRPr>
              </a:lvl2pPr>
              <a:lvl3pPr marL="1143000" indent="-228600" algn="l" rtl="0" eaLnBrk="1" fontAlgn="base" hangingPunct="1">
                <a:lnSpc>
                  <a:spcPct val="90000"/>
                </a:lnSpc>
                <a:spcBef>
                  <a:spcPts val="600"/>
                </a:spcBef>
                <a:spcAft>
                  <a:spcPts val="600"/>
                </a:spcAft>
                <a:buClr>
                  <a:schemeClr val="accent2"/>
                </a:buClr>
                <a:buFont typeface="Arial" charset="0"/>
                <a:buChar char="•"/>
                <a:defRPr sz="2400" kern="1200">
                  <a:solidFill>
                    <a:schemeClr val="tx1"/>
                  </a:solidFill>
                  <a:latin typeface="+mn-lt"/>
                  <a:ea typeface="MS PGothic" panose="020B0600070205080204" pitchFamily="34" charset="-128"/>
                  <a:cs typeface="Lucida Sans Unicode" pitchFamily="34" charset="0"/>
                </a:defRPr>
              </a:lvl3pPr>
              <a:lvl4pPr marL="1600200" indent="-228600" algn="l" rtl="0" eaLnBrk="1" fontAlgn="base" hangingPunct="1">
                <a:lnSpc>
                  <a:spcPct val="90000"/>
                </a:lnSpc>
                <a:spcBef>
                  <a:spcPts val="600"/>
                </a:spcBef>
                <a:spcAft>
                  <a:spcPts val="600"/>
                </a:spcAft>
                <a:buClr>
                  <a:schemeClr val="accent2"/>
                </a:buClr>
                <a:buFont typeface="Arial" charset="0"/>
                <a:buChar char="–"/>
                <a:defRPr sz="1600" kern="1200">
                  <a:solidFill>
                    <a:schemeClr val="tx1"/>
                  </a:solidFill>
                  <a:latin typeface="+mn-lt"/>
                  <a:ea typeface="MS PGothic" panose="020B0600070205080204" pitchFamily="34" charset="-128"/>
                  <a:cs typeface="Lucida Sans Unicode" pitchFamily="34" charset="0"/>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Lucida Sans Unicode" pitchFamily="34" charset="0"/>
                  <a:ea typeface="MS PGothic" panose="020B0600070205080204" pitchFamily="34" charset="-128"/>
                  <a:cs typeface="Lucida Sans Unicode"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100000"/>
                </a:lnSpc>
                <a:spcBef>
                  <a:spcPts val="0"/>
                </a:spcBef>
                <a:spcAft>
                  <a:spcPts val="2400"/>
                </a:spcAft>
                <a:buClr>
                  <a:schemeClr val="accent1"/>
                </a:buClr>
                <a:buNone/>
              </a:pPr>
              <a:r>
                <a:rPr lang="en-US" sz="1400" dirty="0">
                  <a:latin typeface="Open Sans"/>
                  <a:cs typeface="Open Sans"/>
                </a:rPr>
                <a:t>Running on scaled out commodity hardware</a:t>
              </a:r>
            </a:p>
          </p:txBody>
        </p:sp>
      </p:grpSp>
      <p:grpSp>
        <p:nvGrpSpPr>
          <p:cNvPr id="42" name="Group 41"/>
          <p:cNvGrpSpPr/>
          <p:nvPr/>
        </p:nvGrpSpPr>
        <p:grpSpPr>
          <a:xfrm>
            <a:off x="152400" y="3328700"/>
            <a:ext cx="8839200" cy="1300450"/>
            <a:chOff x="152400" y="3328700"/>
            <a:chExt cx="8839200" cy="1300450"/>
          </a:xfrm>
        </p:grpSpPr>
        <p:pic>
          <p:nvPicPr>
            <p:cNvPr id="7" name="Picture 6" descr="cloud.png"/>
            <p:cNvPicPr>
              <a:picLocks noChangeAspect="1"/>
            </p:cNvPicPr>
            <p:nvPr/>
          </p:nvPicPr>
          <p:blipFill>
            <a:blip r:embed="rId14"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479640" y="3328700"/>
              <a:ext cx="1556615" cy="1300450"/>
            </a:xfrm>
            <a:prstGeom prst="rect">
              <a:avLst/>
            </a:prstGeom>
          </p:spPr>
        </p:pic>
        <p:pic>
          <p:nvPicPr>
            <p:cNvPr id="8" name="Picture 7" descr="cloud.png"/>
            <p:cNvPicPr>
              <a:picLocks noChangeAspect="1"/>
            </p:cNvPicPr>
            <p:nvPr/>
          </p:nvPicPr>
          <p:blipFill>
            <a:blip r:embed="rId14"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989627" y="3328700"/>
              <a:ext cx="1556615" cy="1300450"/>
            </a:xfrm>
            <a:prstGeom prst="rect">
              <a:avLst/>
            </a:prstGeom>
          </p:spPr>
        </p:pic>
        <p:pic>
          <p:nvPicPr>
            <p:cNvPr id="9" name="Picture 8" descr="cloud.png"/>
            <p:cNvPicPr>
              <a:picLocks noChangeAspect="1"/>
            </p:cNvPicPr>
            <p:nvPr/>
          </p:nvPicPr>
          <p:blipFill>
            <a:blip r:embed="rId14"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7434985" y="3328700"/>
              <a:ext cx="1556615" cy="1300450"/>
            </a:xfrm>
            <a:prstGeom prst="rect">
              <a:avLst/>
            </a:prstGeom>
          </p:spPr>
        </p:pic>
        <p:grpSp>
          <p:nvGrpSpPr>
            <p:cNvPr id="35" name="Group 34"/>
            <p:cNvGrpSpPr/>
            <p:nvPr/>
          </p:nvGrpSpPr>
          <p:grpSpPr>
            <a:xfrm>
              <a:off x="152400" y="3867150"/>
              <a:ext cx="8476650" cy="523220"/>
              <a:chOff x="152400" y="3867150"/>
              <a:chExt cx="8476650" cy="523220"/>
            </a:xfrm>
          </p:grpSpPr>
          <p:sp>
            <p:nvSpPr>
              <p:cNvPr id="36" name="Text Box 32"/>
              <p:cNvSpPr txBox="1">
                <a:spLocks noChangeArrowheads="1"/>
              </p:cNvSpPr>
              <p:nvPr/>
            </p:nvSpPr>
            <p:spPr bwMode="auto">
              <a:xfrm>
                <a:off x="4926809" y="3954651"/>
                <a:ext cx="698483" cy="1846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2"/>
                    </a:solidFill>
                    <a:miter lim="800000"/>
                    <a:headEnd/>
                    <a:tailEnd/>
                  </a14:hiddenLine>
                </a:ext>
                <a:ext uri="{AF507438-7753-43e0-B8FC-AC1667EBCBE1}">
                  <a14:hiddenEffects xmlns:a14="http://schemas.microsoft.com/office/drawing/2010/main" xmlns="">
                    <a:effectLst>
                      <a:outerShdw blurRad="63500" dist="38099" dir="2700000" algn="ctr" rotWithShape="0">
                        <a:srgbClr val="FF9900">
                          <a:alpha val="74998"/>
                        </a:srgbClr>
                      </a:outerShdw>
                    </a:effectLst>
                  </a14:hiddenEffects>
                </a:ext>
              </a:extLst>
            </p:spPr>
            <p:txBody>
              <a:bodyPr wrap="none" lIns="0" tIns="0" rIns="0" bIns="0">
                <a:spAutoFit/>
              </a:bodyPr>
              <a:lstStyle/>
              <a:p>
                <a:pPr algn="ctr">
                  <a:buFontTx/>
                  <a:buNone/>
                </a:pPr>
                <a:r>
                  <a:rPr lang="en-US" sz="1200" b="0" dirty="0"/>
                  <a:t>Your Cloud</a:t>
                </a:r>
              </a:p>
            </p:txBody>
          </p:sp>
          <p:sp>
            <p:nvSpPr>
              <p:cNvPr id="37" name="Text Box 33"/>
              <p:cNvSpPr txBox="1">
                <a:spLocks noChangeArrowheads="1"/>
              </p:cNvSpPr>
              <p:nvPr/>
            </p:nvSpPr>
            <p:spPr bwMode="auto">
              <a:xfrm>
                <a:off x="7857129" y="3954651"/>
                <a:ext cx="771921" cy="1846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2"/>
                    </a:solidFill>
                    <a:miter lim="800000"/>
                    <a:headEnd/>
                    <a:tailEnd/>
                  </a14:hiddenLine>
                </a:ext>
                <a:ext uri="{AF507438-7753-43e0-B8FC-AC1667EBCBE1}">
                  <a14:hiddenEffects xmlns:a14="http://schemas.microsoft.com/office/drawing/2010/main" xmlns="">
                    <a:effectLst>
                      <a:outerShdw blurRad="63500" dist="38099" dir="2700000" algn="ctr" rotWithShape="0">
                        <a:srgbClr val="FF9900">
                          <a:alpha val="74998"/>
                        </a:srgbClr>
                      </a:outerShdw>
                    </a:effectLst>
                  </a14:hiddenEffects>
                </a:ext>
              </a:extLst>
            </p:spPr>
            <p:txBody>
              <a:bodyPr wrap="none" lIns="0" tIns="0" rIns="0" bIns="0">
                <a:spAutoFit/>
              </a:bodyPr>
              <a:lstStyle/>
              <a:p>
                <a:pPr algn="ctr">
                  <a:buFontTx/>
                  <a:buNone/>
                </a:pPr>
                <a:r>
                  <a:rPr lang="en-US" sz="1200" b="0"/>
                  <a:t>Public Cloud</a:t>
                </a:r>
              </a:p>
            </p:txBody>
          </p:sp>
          <p:sp>
            <p:nvSpPr>
              <p:cNvPr id="38" name="Text Box 35"/>
              <p:cNvSpPr txBox="1">
                <a:spLocks noChangeArrowheads="1"/>
              </p:cNvSpPr>
              <p:nvPr/>
            </p:nvSpPr>
            <p:spPr bwMode="auto">
              <a:xfrm>
                <a:off x="6369040" y="3954651"/>
                <a:ext cx="811220" cy="1846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2"/>
                    </a:solidFill>
                    <a:miter lim="800000"/>
                    <a:headEnd/>
                    <a:tailEnd/>
                  </a14:hiddenLine>
                </a:ext>
                <a:ext uri="{AF507438-7753-43e0-B8FC-AC1667EBCBE1}">
                  <a14:hiddenEffects xmlns:a14="http://schemas.microsoft.com/office/drawing/2010/main" xmlns="">
                    <a:effectLst>
                      <a:outerShdw blurRad="63500" dist="38099" dir="2700000" algn="ctr" rotWithShape="0">
                        <a:srgbClr val="FF9900">
                          <a:alpha val="74998"/>
                        </a:srgbClr>
                      </a:outerShdw>
                    </a:effectLst>
                  </a14:hiddenEffects>
                </a:ext>
              </a:extLst>
            </p:spPr>
            <p:txBody>
              <a:bodyPr wrap="none" lIns="0" tIns="0" rIns="0" bIns="0">
                <a:spAutoFit/>
              </a:bodyPr>
              <a:lstStyle/>
              <a:p>
                <a:pPr algn="ctr">
                  <a:buFontTx/>
                  <a:buNone/>
                </a:pPr>
                <a:r>
                  <a:rPr lang="en-US" sz="1200" b="0"/>
                  <a:t>Hybrid Cloud</a:t>
                </a:r>
              </a:p>
            </p:txBody>
          </p:sp>
          <p:sp>
            <p:nvSpPr>
              <p:cNvPr id="39" name="Line 25"/>
              <p:cNvSpPr>
                <a:spLocks noChangeShapeType="1"/>
              </p:cNvSpPr>
              <p:nvPr/>
            </p:nvSpPr>
            <p:spPr bwMode="auto">
              <a:xfrm>
                <a:off x="3846196" y="4171950"/>
                <a:ext cx="657225" cy="0"/>
              </a:xfrm>
              <a:prstGeom prst="line">
                <a:avLst/>
              </a:prstGeom>
              <a:noFill/>
              <a:ln w="28575">
                <a:solidFill>
                  <a:schemeClr val="tx1">
                    <a:lumMod val="50000"/>
                    <a:lumOff val="50000"/>
                  </a:schemeClr>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FF9900">
                          <a:alpha val="74998"/>
                        </a:srgbClr>
                      </a:outerShdw>
                    </a:effectLst>
                  </a14:hiddenEffects>
                </a:ext>
              </a:extLst>
            </p:spPr>
            <p:txBody>
              <a:bodyPr lIns="0" tIns="0" rIns="0" bIns="0">
                <a:spAutoFit/>
              </a:bodyPr>
              <a:lstStyle/>
              <a:p>
                <a:endParaRPr lang="en-US"/>
              </a:p>
            </p:txBody>
          </p:sp>
          <p:sp>
            <p:nvSpPr>
              <p:cNvPr id="40" name="Rectangle 5"/>
              <p:cNvSpPr txBox="1">
                <a:spLocks noChangeArrowheads="1"/>
              </p:cNvSpPr>
              <p:nvPr/>
            </p:nvSpPr>
            <p:spPr>
              <a:xfrm>
                <a:off x="152400" y="3867150"/>
                <a:ext cx="3409970" cy="523220"/>
              </a:xfrm>
              <a:prstGeom prst="rect">
                <a:avLst/>
              </a:prstGeom>
              <a:noFill/>
              <a:ln/>
            </p:spPr>
            <p:txBody>
              <a:bodyPr anchor="ctr">
                <a:spAutoFit/>
              </a:bodyPr>
              <a:lstStyle>
                <a:lvl1pPr marL="169863" indent="-169863" algn="l" rtl="0" eaLnBrk="1" fontAlgn="base" hangingPunct="1">
                  <a:lnSpc>
                    <a:spcPct val="90000"/>
                  </a:lnSpc>
                  <a:spcBef>
                    <a:spcPts val="600"/>
                  </a:spcBef>
                  <a:spcAft>
                    <a:spcPts val="600"/>
                  </a:spcAft>
                  <a:buClr>
                    <a:schemeClr val="accent2"/>
                  </a:buClr>
                  <a:buFont typeface="Arial" charset="0"/>
                  <a:buChar char="•"/>
                  <a:defRPr sz="2400" kern="1200">
                    <a:solidFill>
                      <a:schemeClr val="tx1"/>
                    </a:solidFill>
                    <a:latin typeface="+mn-lt"/>
                    <a:ea typeface="MS PGothic" panose="020B0600070205080204" pitchFamily="34" charset="-128"/>
                    <a:cs typeface="Lucida Sans Unicode" pitchFamily="34" charset="0"/>
                  </a:defRPr>
                </a:lvl1pPr>
                <a:lvl2pPr marL="742950" indent="-285750" algn="l" rtl="0" eaLnBrk="1" fontAlgn="base" hangingPunct="1">
                  <a:lnSpc>
                    <a:spcPct val="90000"/>
                  </a:lnSpc>
                  <a:spcBef>
                    <a:spcPts val="600"/>
                  </a:spcBef>
                  <a:spcAft>
                    <a:spcPts val="600"/>
                  </a:spcAft>
                  <a:buClr>
                    <a:schemeClr val="accent2"/>
                  </a:buClr>
                  <a:buFont typeface="Arial" charset="0"/>
                  <a:buChar char="–"/>
                  <a:defRPr sz="2200" kern="1200">
                    <a:solidFill>
                      <a:schemeClr val="tx1"/>
                    </a:solidFill>
                    <a:latin typeface="+mn-lt"/>
                    <a:ea typeface="MS PGothic" panose="020B0600070205080204" pitchFamily="34" charset="-128"/>
                    <a:cs typeface="Lucida Sans Unicode" pitchFamily="34" charset="0"/>
                  </a:defRPr>
                </a:lvl2pPr>
                <a:lvl3pPr marL="1143000" indent="-228600" algn="l" rtl="0" eaLnBrk="1" fontAlgn="base" hangingPunct="1">
                  <a:lnSpc>
                    <a:spcPct val="90000"/>
                  </a:lnSpc>
                  <a:spcBef>
                    <a:spcPts val="600"/>
                  </a:spcBef>
                  <a:spcAft>
                    <a:spcPts val="600"/>
                  </a:spcAft>
                  <a:buClr>
                    <a:schemeClr val="accent2"/>
                  </a:buClr>
                  <a:buFont typeface="Arial" charset="0"/>
                  <a:buChar char="•"/>
                  <a:defRPr sz="2400" kern="1200">
                    <a:solidFill>
                      <a:schemeClr val="tx1"/>
                    </a:solidFill>
                    <a:latin typeface="+mn-lt"/>
                    <a:ea typeface="MS PGothic" panose="020B0600070205080204" pitchFamily="34" charset="-128"/>
                    <a:cs typeface="Lucida Sans Unicode" pitchFamily="34" charset="0"/>
                  </a:defRPr>
                </a:lvl3pPr>
                <a:lvl4pPr marL="1600200" indent="-228600" algn="l" rtl="0" eaLnBrk="1" fontAlgn="base" hangingPunct="1">
                  <a:lnSpc>
                    <a:spcPct val="90000"/>
                  </a:lnSpc>
                  <a:spcBef>
                    <a:spcPts val="600"/>
                  </a:spcBef>
                  <a:spcAft>
                    <a:spcPts val="600"/>
                  </a:spcAft>
                  <a:buClr>
                    <a:schemeClr val="accent2"/>
                  </a:buClr>
                  <a:buFont typeface="Arial" charset="0"/>
                  <a:buChar char="–"/>
                  <a:defRPr sz="1600" kern="1200">
                    <a:solidFill>
                      <a:schemeClr val="tx1"/>
                    </a:solidFill>
                    <a:latin typeface="+mn-lt"/>
                    <a:ea typeface="MS PGothic" panose="020B0600070205080204" pitchFamily="34" charset="-128"/>
                    <a:cs typeface="Lucida Sans Unicode" pitchFamily="34" charset="0"/>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Lucida Sans Unicode" pitchFamily="34" charset="0"/>
                    <a:ea typeface="MS PGothic" panose="020B0600070205080204" pitchFamily="34" charset="-128"/>
                    <a:cs typeface="Lucida Sans Unicode"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100000"/>
                  </a:lnSpc>
                  <a:spcBef>
                    <a:spcPts val="0"/>
                  </a:spcBef>
                  <a:spcAft>
                    <a:spcPts val="2400"/>
                  </a:spcAft>
                  <a:buClr>
                    <a:schemeClr val="accent1"/>
                  </a:buClr>
                  <a:buNone/>
                </a:pPr>
                <a:r>
                  <a:rPr lang="en-US" sz="1400" dirty="0">
                    <a:latin typeface="Open Sans"/>
                    <a:cs typeface="Open Sans"/>
                  </a:rPr>
                  <a:t>Located in multiple clouds with multiple owners</a:t>
                </a:r>
              </a:p>
            </p:txBody>
          </p:sp>
        </p:grpSp>
      </p:grpSp>
      <p:sp>
        <p:nvSpPr>
          <p:cNvPr id="43" name="Rectangle 42"/>
          <p:cNvSpPr/>
          <p:nvPr/>
        </p:nvSpPr>
        <p:spPr bwMode="auto">
          <a:xfrm>
            <a:off x="3468914" y="4876800"/>
            <a:ext cx="2191657" cy="166914"/>
          </a:xfrm>
          <a:prstGeom prst="rect">
            <a:avLst/>
          </a:prstGeom>
          <a:solidFill>
            <a:schemeClr val="tx1"/>
          </a:solidFill>
          <a:ln w="9525">
            <a:noFill/>
            <a:miter lim="800000"/>
            <a:headEnd/>
            <a:tailEnd/>
          </a:ln>
          <a:effectLst/>
        </p:spPr>
        <p:txBody>
          <a:bodyPr wrap="none" rtlCol="0" anchor="ctr"/>
          <a:lstStyle/>
          <a:p>
            <a:pPr algn="ctr"/>
            <a:endParaRPr lang="en-US"/>
          </a:p>
        </p:txBody>
      </p:sp>
    </p:spTree>
    <p:extLst>
      <p:ext uri="{BB962C8B-B14F-4D97-AF65-F5344CB8AC3E}">
        <p14:creationId xmlns:p14="http://schemas.microsoft.com/office/powerpoint/2010/main" val="396684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ppt_x"/>
                                          </p:val>
                                        </p:tav>
                                        <p:tav tm="100000">
                                          <p:val>
                                            <p:strVal val="#ppt_x"/>
                                          </p:val>
                                        </p:tav>
                                      </p:tavLst>
                                    </p:anim>
                                    <p:anim calcmode="lin" valueType="num">
                                      <p:cBhvr additive="base">
                                        <p:cTn id="2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anim calcmode="lin" valueType="num">
                                      <p:cBhvr additive="base">
                                        <p:cTn id="31" dur="500" fill="hold"/>
                                        <p:tgtEl>
                                          <p:spTgt spid="42"/>
                                        </p:tgtEl>
                                        <p:attrNameLst>
                                          <p:attrName>ppt_x</p:attrName>
                                        </p:attrNameLst>
                                      </p:cBhvr>
                                      <p:tavLst>
                                        <p:tav tm="0">
                                          <p:val>
                                            <p:strVal val="#ppt_x"/>
                                          </p:val>
                                        </p:tav>
                                        <p:tav tm="100000">
                                          <p:val>
                                            <p:strVal val="#ppt_x"/>
                                          </p:val>
                                        </p:tav>
                                      </p:tavLst>
                                    </p:anim>
                                    <p:anim calcmode="lin" valueType="num">
                                      <p:cBhvr additive="base">
                                        <p:cTn id="32"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Reality, New Questions</a:t>
            </a:r>
            <a:endParaRPr lang="en-US" dirty="0"/>
          </a:p>
        </p:txBody>
      </p:sp>
      <p:pic>
        <p:nvPicPr>
          <p:cNvPr id="13" name="Picture 12"/>
          <p:cNvPicPr>
            <a:picLocks noChangeAspect="1"/>
          </p:cNvPicPr>
          <p:nvPr/>
        </p:nvPicPr>
        <p:blipFill rotWithShape="1">
          <a:blip r:embed="rId3" cstate="print">
            <a:grayscl/>
            <a:extLst>
              <a:ext uri="{28A0092B-C50C-407E-A947-70E740481C1C}">
                <a14:useLocalDpi xmlns:a14="http://schemas.microsoft.com/office/drawing/2010/main"/>
              </a:ext>
            </a:extLst>
          </a:blip>
          <a:srcRect/>
          <a:stretch/>
        </p:blipFill>
        <p:spPr>
          <a:xfrm>
            <a:off x="3422183" y="1752714"/>
            <a:ext cx="2183544" cy="3105036"/>
          </a:xfrm>
          <a:prstGeom prst="rect">
            <a:avLst/>
          </a:prstGeom>
          <a:effectLst>
            <a:outerShdw blurRad="50800" dist="12700" dir="5400000" algn="ctr" rotWithShape="0">
              <a:srgbClr val="000000">
                <a:alpha val="43137"/>
              </a:srgbClr>
            </a:outerShdw>
            <a:softEdge rad="0"/>
          </a:effectLst>
        </p:spPr>
      </p:pic>
      <p:sp>
        <p:nvSpPr>
          <p:cNvPr id="14" name="TextBox 13"/>
          <p:cNvSpPr txBox="1"/>
          <p:nvPr/>
        </p:nvSpPr>
        <p:spPr>
          <a:xfrm>
            <a:off x="3892808" y="1666035"/>
            <a:ext cx="184666" cy="369332"/>
          </a:xfrm>
          <a:prstGeom prst="rect">
            <a:avLst/>
          </a:prstGeom>
          <a:noFill/>
        </p:spPr>
        <p:txBody>
          <a:bodyPr wrap="none" rtlCol="0">
            <a:spAutoFit/>
          </a:bodyPr>
          <a:lstStyle/>
          <a:p>
            <a:pPr marL="228600" indent="-228600"/>
            <a:endParaRPr lang="en-US" dirty="0" smtClean="0"/>
          </a:p>
        </p:txBody>
      </p:sp>
      <p:sp>
        <p:nvSpPr>
          <p:cNvPr id="15" name="Rectangle 14"/>
          <p:cNvSpPr/>
          <p:nvPr/>
        </p:nvSpPr>
        <p:spPr>
          <a:xfrm>
            <a:off x="5605727" y="2086798"/>
            <a:ext cx="2350338" cy="577081"/>
          </a:xfrm>
          <a:prstGeom prst="rect">
            <a:avLst/>
          </a:prstGeom>
        </p:spPr>
        <p:txBody>
          <a:bodyPr wrap="square">
            <a:spAutoFit/>
          </a:bodyPr>
          <a:lstStyle/>
          <a:p>
            <a:pPr marL="171450" indent="-171450">
              <a:buClr>
                <a:schemeClr val="accent2"/>
              </a:buClr>
              <a:buSzPct val="120000"/>
              <a:buFont typeface="Lucida Grande"/>
              <a:buChar char="+"/>
            </a:pPr>
            <a:r>
              <a:rPr lang="en-US" sz="1050" dirty="0">
                <a:solidFill>
                  <a:srgbClr val="666266"/>
                </a:solidFill>
                <a:latin typeface="Open Sans"/>
                <a:ea typeface="MS PGothic" charset="0"/>
                <a:cs typeface="Open Sans"/>
              </a:rPr>
              <a:t>How can realistic performance tests be automated into my CI chain?</a:t>
            </a:r>
          </a:p>
        </p:txBody>
      </p:sp>
      <p:sp>
        <p:nvSpPr>
          <p:cNvPr id="16" name="Rectangle 15"/>
          <p:cNvSpPr/>
          <p:nvPr/>
        </p:nvSpPr>
        <p:spPr>
          <a:xfrm>
            <a:off x="2178345" y="1398771"/>
            <a:ext cx="2324777" cy="577081"/>
          </a:xfrm>
          <a:prstGeom prst="rect">
            <a:avLst/>
          </a:prstGeom>
        </p:spPr>
        <p:txBody>
          <a:bodyPr wrap="square">
            <a:spAutoFit/>
          </a:bodyPr>
          <a:lstStyle/>
          <a:p>
            <a:pPr marL="171450" indent="-171450">
              <a:buClr>
                <a:schemeClr val="accent2"/>
              </a:buClr>
              <a:buSzPct val="120000"/>
              <a:buFont typeface="Lucida Grande"/>
              <a:buChar char="+"/>
            </a:pPr>
            <a:r>
              <a:rPr lang="en-US" sz="1050" dirty="0">
                <a:solidFill>
                  <a:srgbClr val="666266"/>
                </a:solidFill>
                <a:latin typeface="Open Sans"/>
                <a:ea typeface="MS PGothic" charset="0"/>
                <a:cs typeface="Open Sans"/>
              </a:rPr>
              <a:t>How can I catch more performance problems before they hit production?</a:t>
            </a:r>
          </a:p>
        </p:txBody>
      </p:sp>
      <p:sp>
        <p:nvSpPr>
          <p:cNvPr id="17" name="Rectangle 16"/>
          <p:cNvSpPr/>
          <p:nvPr/>
        </p:nvSpPr>
        <p:spPr>
          <a:xfrm>
            <a:off x="4503121" y="1141445"/>
            <a:ext cx="2205212" cy="577081"/>
          </a:xfrm>
          <a:prstGeom prst="rect">
            <a:avLst/>
          </a:prstGeom>
        </p:spPr>
        <p:txBody>
          <a:bodyPr wrap="square">
            <a:spAutoFit/>
          </a:bodyPr>
          <a:lstStyle/>
          <a:p>
            <a:pPr marL="171450" indent="-171450">
              <a:buClr>
                <a:schemeClr val="accent2"/>
              </a:buClr>
              <a:buSzPct val="120000"/>
              <a:buFont typeface="Lucida Grande"/>
              <a:buChar char="+"/>
            </a:pPr>
            <a:r>
              <a:rPr lang="en-US" sz="1050" dirty="0">
                <a:solidFill>
                  <a:srgbClr val="666266"/>
                </a:solidFill>
                <a:latin typeface="Open Sans"/>
                <a:ea typeface="MS PGothic" charset="0"/>
                <a:cs typeface="Open Sans"/>
              </a:rPr>
              <a:t>How can development, QA and Ops teams have common data they can trust?</a:t>
            </a:r>
          </a:p>
        </p:txBody>
      </p:sp>
      <p:sp>
        <p:nvSpPr>
          <p:cNvPr id="18" name="Rectangle 17"/>
          <p:cNvSpPr/>
          <p:nvPr/>
        </p:nvSpPr>
        <p:spPr>
          <a:xfrm>
            <a:off x="1871781" y="2456130"/>
            <a:ext cx="1714463" cy="577081"/>
          </a:xfrm>
          <a:prstGeom prst="rect">
            <a:avLst/>
          </a:prstGeom>
        </p:spPr>
        <p:txBody>
          <a:bodyPr wrap="square">
            <a:spAutoFit/>
          </a:bodyPr>
          <a:lstStyle/>
          <a:p>
            <a:pPr marL="171450" indent="-171450">
              <a:buClr>
                <a:schemeClr val="accent2"/>
              </a:buClr>
              <a:buSzPct val="120000"/>
              <a:buFont typeface="Lucida Grande"/>
              <a:buChar char="+"/>
            </a:pPr>
            <a:r>
              <a:rPr lang="en-US" sz="1050" dirty="0">
                <a:solidFill>
                  <a:srgbClr val="666266"/>
                </a:solidFill>
                <a:latin typeface="Open Sans"/>
                <a:ea typeface="MS PGothic" charset="0"/>
                <a:cs typeface="Open Sans"/>
              </a:rPr>
              <a:t>How can I troubleshoot problems faster?</a:t>
            </a:r>
          </a:p>
        </p:txBody>
      </p:sp>
      <p:sp>
        <p:nvSpPr>
          <p:cNvPr id="19" name="Rectangle 18"/>
          <p:cNvSpPr/>
          <p:nvPr/>
        </p:nvSpPr>
        <p:spPr>
          <a:xfrm>
            <a:off x="5795863" y="2813444"/>
            <a:ext cx="1824940" cy="415498"/>
          </a:xfrm>
          <a:prstGeom prst="rect">
            <a:avLst/>
          </a:prstGeom>
        </p:spPr>
        <p:txBody>
          <a:bodyPr wrap="square">
            <a:spAutoFit/>
          </a:bodyPr>
          <a:lstStyle/>
          <a:p>
            <a:pPr marL="171450" indent="-171450">
              <a:buClr>
                <a:schemeClr val="accent2"/>
              </a:buClr>
              <a:buSzPct val="120000"/>
              <a:buFont typeface="Lucida Grande"/>
              <a:buChar char="+"/>
            </a:pPr>
            <a:r>
              <a:rPr lang="en-US" sz="1050" dirty="0">
                <a:solidFill>
                  <a:srgbClr val="666266"/>
                </a:solidFill>
                <a:latin typeface="Open Sans"/>
                <a:ea typeface="MS PGothic" charset="0"/>
                <a:cs typeface="Open Sans"/>
              </a:rPr>
              <a:t>How can I reduce unplanned work?</a:t>
            </a:r>
          </a:p>
        </p:txBody>
      </p:sp>
      <p:sp>
        <p:nvSpPr>
          <p:cNvPr id="10" name="Rectangle 9"/>
          <p:cNvSpPr/>
          <p:nvPr/>
        </p:nvSpPr>
        <p:spPr bwMode="auto">
          <a:xfrm>
            <a:off x="3468914" y="4876800"/>
            <a:ext cx="2191657" cy="166914"/>
          </a:xfrm>
          <a:prstGeom prst="rect">
            <a:avLst/>
          </a:prstGeom>
          <a:solidFill>
            <a:schemeClr val="tx1"/>
          </a:solidFill>
          <a:ln w="9525">
            <a:noFill/>
            <a:miter lim="800000"/>
            <a:headEnd/>
            <a:tailEnd/>
          </a:ln>
          <a:effectLst/>
        </p:spPr>
        <p:txBody>
          <a:bodyPr wrap="none" rtlCol="0" anchor="ctr"/>
          <a:lstStyle/>
          <a:p>
            <a:pPr algn="ctr"/>
            <a:endParaRPr lang="en-US"/>
          </a:p>
        </p:txBody>
      </p:sp>
    </p:spTree>
    <p:extLst>
      <p:ext uri="{BB962C8B-B14F-4D97-AF65-F5344CB8AC3E}">
        <p14:creationId xmlns:p14="http://schemas.microsoft.com/office/powerpoint/2010/main" val="13981655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preventing </a:t>
            </a:r>
            <a:r>
              <a:rPr lang="en-US" dirty="0" smtClean="0"/>
              <a:t>faster AND higher quality releases? </a:t>
            </a:r>
            <a:endParaRPr lang="en-US" dirty="0"/>
          </a:p>
        </p:txBody>
      </p:sp>
      <p:sp>
        <p:nvSpPr>
          <p:cNvPr id="12" name="Content Placeholder 2"/>
          <p:cNvSpPr txBox="1">
            <a:spLocks/>
          </p:cNvSpPr>
          <p:nvPr/>
        </p:nvSpPr>
        <p:spPr>
          <a:xfrm>
            <a:off x="312738" y="1146769"/>
            <a:ext cx="4207051" cy="3544294"/>
          </a:xfrm>
          <a:prstGeom prst="rect">
            <a:avLst/>
          </a:prstGeom>
        </p:spPr>
        <p:txBody>
          <a:bodyPr anchor="ctr"/>
          <a:lstStyle>
            <a:lvl1pPr marL="169863" indent="-169863" algn="l" rtl="0" eaLnBrk="1" fontAlgn="base" hangingPunct="1">
              <a:lnSpc>
                <a:spcPct val="90000"/>
              </a:lnSpc>
              <a:spcBef>
                <a:spcPts val="600"/>
              </a:spcBef>
              <a:spcAft>
                <a:spcPts val="600"/>
              </a:spcAft>
              <a:buClr>
                <a:schemeClr val="accent2"/>
              </a:buClr>
              <a:buFont typeface="Arial" charset="0"/>
              <a:buChar char="•"/>
              <a:defRPr sz="2400" kern="1200">
                <a:solidFill>
                  <a:schemeClr val="tx1"/>
                </a:solidFill>
                <a:latin typeface="+mn-lt"/>
                <a:ea typeface="MS PGothic" panose="020B0600070205080204" pitchFamily="34" charset="-128"/>
                <a:cs typeface="Lucida Sans Unicode" pitchFamily="34" charset="0"/>
              </a:defRPr>
            </a:lvl1pPr>
            <a:lvl2pPr marL="742950" indent="-285750" algn="l" rtl="0" eaLnBrk="1" fontAlgn="base" hangingPunct="1">
              <a:lnSpc>
                <a:spcPct val="90000"/>
              </a:lnSpc>
              <a:spcBef>
                <a:spcPts val="600"/>
              </a:spcBef>
              <a:spcAft>
                <a:spcPts val="600"/>
              </a:spcAft>
              <a:buClr>
                <a:schemeClr val="accent2"/>
              </a:buClr>
              <a:buFont typeface="Arial" charset="0"/>
              <a:buChar char="–"/>
              <a:defRPr sz="2200" kern="1200">
                <a:solidFill>
                  <a:schemeClr val="tx1"/>
                </a:solidFill>
                <a:latin typeface="+mn-lt"/>
                <a:ea typeface="MS PGothic" panose="020B0600070205080204" pitchFamily="34" charset="-128"/>
                <a:cs typeface="Lucida Sans Unicode" pitchFamily="34" charset="0"/>
              </a:defRPr>
            </a:lvl2pPr>
            <a:lvl3pPr marL="1143000" indent="-228600" algn="l" rtl="0" eaLnBrk="1" fontAlgn="base" hangingPunct="1">
              <a:lnSpc>
                <a:spcPct val="90000"/>
              </a:lnSpc>
              <a:spcBef>
                <a:spcPts val="600"/>
              </a:spcBef>
              <a:spcAft>
                <a:spcPts val="600"/>
              </a:spcAft>
              <a:buClr>
                <a:schemeClr val="accent2"/>
              </a:buClr>
              <a:buFont typeface="Arial" charset="0"/>
              <a:buChar char="•"/>
              <a:defRPr sz="2400" kern="1200">
                <a:solidFill>
                  <a:schemeClr val="tx1"/>
                </a:solidFill>
                <a:latin typeface="+mn-lt"/>
                <a:ea typeface="MS PGothic" panose="020B0600070205080204" pitchFamily="34" charset="-128"/>
                <a:cs typeface="Lucida Sans Unicode" pitchFamily="34" charset="0"/>
              </a:defRPr>
            </a:lvl3pPr>
            <a:lvl4pPr marL="1600200" indent="-228600" algn="l" rtl="0" eaLnBrk="1" fontAlgn="base" hangingPunct="1">
              <a:lnSpc>
                <a:spcPct val="90000"/>
              </a:lnSpc>
              <a:spcBef>
                <a:spcPts val="600"/>
              </a:spcBef>
              <a:spcAft>
                <a:spcPts val="600"/>
              </a:spcAft>
              <a:buClr>
                <a:schemeClr val="accent2"/>
              </a:buClr>
              <a:buFont typeface="Arial" charset="0"/>
              <a:buChar char="–"/>
              <a:defRPr sz="1600" kern="1200">
                <a:solidFill>
                  <a:schemeClr val="tx1"/>
                </a:solidFill>
                <a:latin typeface="+mn-lt"/>
                <a:ea typeface="MS PGothic" panose="020B0600070205080204" pitchFamily="34" charset="-128"/>
                <a:cs typeface="Lucida Sans Unicode" pitchFamily="34" charset="0"/>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Lucida Sans Unicode" pitchFamily="34" charset="0"/>
                <a:ea typeface="MS PGothic" panose="020B0600070205080204" pitchFamily="34" charset="-128"/>
                <a:cs typeface="Lucida Sans Unicode"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Developers can not easily recreate production problems, leading to unplanned work</a:t>
            </a:r>
          </a:p>
          <a:p>
            <a:r>
              <a:rPr lang="en-US" sz="2000" dirty="0"/>
              <a:t>Data captured in Ops can’t be </a:t>
            </a:r>
            <a:r>
              <a:rPr lang="en-US" sz="2000" dirty="0" err="1"/>
              <a:t>actioned</a:t>
            </a:r>
            <a:r>
              <a:rPr lang="en-US" sz="2000" dirty="0"/>
              <a:t> by </a:t>
            </a:r>
            <a:r>
              <a:rPr lang="en-US" sz="2000" dirty="0" err="1"/>
              <a:t>Dev</a:t>
            </a:r>
            <a:endParaRPr lang="en-US" sz="2000" dirty="0"/>
          </a:p>
          <a:p>
            <a:r>
              <a:rPr lang="en-US" sz="2000" dirty="0"/>
              <a:t>Scalability and performance hotspots are not properly detected in test/QA</a:t>
            </a:r>
          </a:p>
          <a:p>
            <a:r>
              <a:rPr lang="en-US" sz="2000" dirty="0"/>
              <a:t>No way to compare performance from build to </a:t>
            </a:r>
            <a:r>
              <a:rPr lang="en-US" sz="2000" dirty="0" smtClean="0"/>
              <a:t>build</a:t>
            </a:r>
            <a:endParaRPr lang="en-US" sz="2000" dirty="0"/>
          </a:p>
        </p:txBody>
      </p:sp>
      <p:pic>
        <p:nvPicPr>
          <p:cNvPr id="28" name="Picture 27"/>
          <p:cNvPicPr>
            <a:picLocks noChangeAspect="1"/>
          </p:cNvPicPr>
          <p:nvPr/>
        </p:nvPicPr>
        <p:blipFill rotWithShape="1">
          <a:blip r:embed="rId3" cstate="print">
            <a:grayscl/>
            <a:extLst>
              <a:ext uri="{28A0092B-C50C-407E-A947-70E740481C1C}">
                <a14:useLocalDpi xmlns:a14="http://schemas.microsoft.com/office/drawing/2010/main"/>
              </a:ext>
            </a:extLst>
          </a:blip>
          <a:srcRect/>
          <a:stretch/>
        </p:blipFill>
        <p:spPr>
          <a:xfrm>
            <a:off x="5373612" y="1755352"/>
            <a:ext cx="2183544" cy="3105036"/>
          </a:xfrm>
          <a:prstGeom prst="rect">
            <a:avLst/>
          </a:prstGeom>
          <a:effectLst>
            <a:outerShdw blurRad="50800" dist="12700" dir="5400000" algn="ctr" rotWithShape="0">
              <a:srgbClr val="000000">
                <a:alpha val="43137"/>
              </a:srgbClr>
            </a:outerShdw>
            <a:softEdge rad="0"/>
          </a:effectLst>
        </p:spPr>
      </p:pic>
      <p:sp>
        <p:nvSpPr>
          <p:cNvPr id="4" name="TextBox 3"/>
          <p:cNvSpPr txBox="1"/>
          <p:nvPr/>
        </p:nvSpPr>
        <p:spPr>
          <a:xfrm>
            <a:off x="1232968" y="1381054"/>
            <a:ext cx="184666" cy="369332"/>
          </a:xfrm>
          <a:prstGeom prst="rect">
            <a:avLst/>
          </a:prstGeom>
          <a:noFill/>
        </p:spPr>
        <p:txBody>
          <a:bodyPr wrap="none" rtlCol="0">
            <a:spAutoFit/>
          </a:bodyPr>
          <a:lstStyle/>
          <a:p>
            <a:pPr marL="228600" indent="-228600"/>
            <a:endParaRPr lang="en-US" dirty="0" smtClean="0"/>
          </a:p>
        </p:txBody>
      </p:sp>
      <p:sp>
        <p:nvSpPr>
          <p:cNvPr id="11" name="Rectangle 10"/>
          <p:cNvSpPr/>
          <p:nvPr/>
        </p:nvSpPr>
        <p:spPr>
          <a:xfrm>
            <a:off x="7128924" y="2249438"/>
            <a:ext cx="1863619" cy="707886"/>
          </a:xfrm>
          <a:prstGeom prst="rect">
            <a:avLst/>
          </a:prstGeom>
        </p:spPr>
        <p:txBody>
          <a:bodyPr wrap="square">
            <a:spAutoFit/>
          </a:bodyPr>
          <a:lstStyle/>
          <a:p>
            <a:pPr marL="171450" indent="-171450">
              <a:buClr>
                <a:schemeClr val="accent2"/>
              </a:buClr>
              <a:buSzPct val="120000"/>
              <a:buFont typeface="Lucida Grande"/>
              <a:buChar char="+"/>
            </a:pPr>
            <a:r>
              <a:rPr lang="en-US" sz="1000" dirty="0">
                <a:solidFill>
                  <a:schemeClr val="tx1">
                    <a:lumMod val="50000"/>
                    <a:lumOff val="50000"/>
                  </a:schemeClr>
                </a:solidFill>
                <a:latin typeface="Open Sans"/>
                <a:ea typeface="MS PGothic" charset="0"/>
                <a:cs typeface="Open Sans"/>
              </a:rPr>
              <a:t>How can realistic performance tests be automated into my CI chain?</a:t>
            </a:r>
          </a:p>
        </p:txBody>
      </p:sp>
      <p:sp>
        <p:nvSpPr>
          <p:cNvPr id="18" name="Rectangle 17"/>
          <p:cNvSpPr/>
          <p:nvPr/>
        </p:nvSpPr>
        <p:spPr>
          <a:xfrm>
            <a:off x="4614012" y="1411750"/>
            <a:ext cx="2324777" cy="553998"/>
          </a:xfrm>
          <a:prstGeom prst="rect">
            <a:avLst/>
          </a:prstGeom>
        </p:spPr>
        <p:txBody>
          <a:bodyPr wrap="square">
            <a:spAutoFit/>
          </a:bodyPr>
          <a:lstStyle/>
          <a:p>
            <a:pPr marL="171450" indent="-171450">
              <a:buClr>
                <a:schemeClr val="accent2"/>
              </a:buClr>
              <a:buSzPct val="120000"/>
              <a:buFont typeface="Lucida Grande"/>
              <a:buChar char="+"/>
            </a:pPr>
            <a:r>
              <a:rPr lang="en-US" sz="1000" dirty="0">
                <a:solidFill>
                  <a:schemeClr val="tx1">
                    <a:lumMod val="50000"/>
                    <a:lumOff val="50000"/>
                  </a:schemeClr>
                </a:solidFill>
                <a:latin typeface="Open Sans"/>
                <a:ea typeface="MS PGothic" charset="0"/>
                <a:cs typeface="Open Sans"/>
              </a:rPr>
              <a:t>How can I catch more performance problems before they hit production?</a:t>
            </a:r>
          </a:p>
        </p:txBody>
      </p:sp>
      <p:sp>
        <p:nvSpPr>
          <p:cNvPr id="19" name="Rectangle 18"/>
          <p:cNvSpPr/>
          <p:nvPr/>
        </p:nvSpPr>
        <p:spPr>
          <a:xfrm>
            <a:off x="6787331" y="1411750"/>
            <a:ext cx="2205212" cy="553998"/>
          </a:xfrm>
          <a:prstGeom prst="rect">
            <a:avLst/>
          </a:prstGeom>
        </p:spPr>
        <p:txBody>
          <a:bodyPr wrap="square">
            <a:spAutoFit/>
          </a:bodyPr>
          <a:lstStyle/>
          <a:p>
            <a:pPr marL="171450" indent="-171450">
              <a:buClr>
                <a:schemeClr val="accent2"/>
              </a:buClr>
              <a:buSzPct val="120000"/>
              <a:buFont typeface="Lucida Grande"/>
              <a:buChar char="+"/>
            </a:pPr>
            <a:r>
              <a:rPr lang="en-US" sz="1000" dirty="0">
                <a:solidFill>
                  <a:schemeClr val="tx1">
                    <a:lumMod val="50000"/>
                    <a:lumOff val="50000"/>
                  </a:schemeClr>
                </a:solidFill>
                <a:latin typeface="Open Sans"/>
                <a:ea typeface="MS PGothic" charset="0"/>
                <a:cs typeface="Open Sans"/>
              </a:rPr>
              <a:t>How can development, QA and Ops teams have common data they can trust?</a:t>
            </a:r>
          </a:p>
        </p:txBody>
      </p:sp>
      <p:sp>
        <p:nvSpPr>
          <p:cNvPr id="20" name="Rectangle 19"/>
          <p:cNvSpPr/>
          <p:nvPr/>
        </p:nvSpPr>
        <p:spPr>
          <a:xfrm>
            <a:off x="4644175" y="2537979"/>
            <a:ext cx="1458874" cy="553998"/>
          </a:xfrm>
          <a:prstGeom prst="rect">
            <a:avLst/>
          </a:prstGeom>
        </p:spPr>
        <p:txBody>
          <a:bodyPr wrap="square">
            <a:spAutoFit/>
          </a:bodyPr>
          <a:lstStyle/>
          <a:p>
            <a:pPr marL="171450" indent="-171450">
              <a:buClr>
                <a:schemeClr val="accent2"/>
              </a:buClr>
              <a:buSzPct val="120000"/>
              <a:buFont typeface="Lucida Grande"/>
              <a:buChar char="+"/>
            </a:pPr>
            <a:r>
              <a:rPr lang="en-US" sz="1000" dirty="0">
                <a:solidFill>
                  <a:schemeClr val="tx1">
                    <a:lumMod val="50000"/>
                    <a:lumOff val="50000"/>
                  </a:schemeClr>
                </a:solidFill>
                <a:latin typeface="Open Sans"/>
                <a:ea typeface="MS PGothic" charset="0"/>
                <a:cs typeface="Open Sans"/>
              </a:rPr>
              <a:t>How can I troubleshoot problems faster?</a:t>
            </a:r>
          </a:p>
        </p:txBody>
      </p:sp>
      <p:sp>
        <p:nvSpPr>
          <p:cNvPr id="21" name="Rectangle 20"/>
          <p:cNvSpPr/>
          <p:nvPr/>
        </p:nvSpPr>
        <p:spPr>
          <a:xfrm>
            <a:off x="7435846" y="3203586"/>
            <a:ext cx="1824940" cy="415498"/>
          </a:xfrm>
          <a:prstGeom prst="rect">
            <a:avLst/>
          </a:prstGeom>
        </p:spPr>
        <p:txBody>
          <a:bodyPr wrap="square">
            <a:spAutoFit/>
          </a:bodyPr>
          <a:lstStyle/>
          <a:p>
            <a:pPr marL="171450" indent="-171450">
              <a:buClr>
                <a:schemeClr val="accent2"/>
              </a:buClr>
              <a:buSzPct val="120000"/>
              <a:buFont typeface="Lucida Grande"/>
              <a:buChar char="+"/>
            </a:pPr>
            <a:r>
              <a:rPr lang="en-US" sz="1000" dirty="0">
                <a:solidFill>
                  <a:schemeClr val="tx1">
                    <a:lumMod val="50000"/>
                    <a:lumOff val="50000"/>
                  </a:schemeClr>
                </a:solidFill>
                <a:latin typeface="Open Sans"/>
                <a:ea typeface="MS PGothic" charset="0"/>
                <a:cs typeface="Open Sans"/>
              </a:rPr>
              <a:t>How can I reduce unplanned work?</a:t>
            </a:r>
          </a:p>
        </p:txBody>
      </p:sp>
      <p:sp>
        <p:nvSpPr>
          <p:cNvPr id="13" name="Rectangle 12"/>
          <p:cNvSpPr/>
          <p:nvPr/>
        </p:nvSpPr>
        <p:spPr bwMode="auto">
          <a:xfrm>
            <a:off x="3468914" y="4876800"/>
            <a:ext cx="2191657" cy="166914"/>
          </a:xfrm>
          <a:prstGeom prst="rect">
            <a:avLst/>
          </a:prstGeom>
          <a:solidFill>
            <a:schemeClr val="tx1"/>
          </a:solidFill>
          <a:ln w="9525">
            <a:noFill/>
            <a:miter lim="800000"/>
            <a:headEnd/>
            <a:tailEnd/>
          </a:ln>
          <a:effectLst/>
        </p:spPr>
        <p:txBody>
          <a:bodyPr wrap="none" rtlCol="0" anchor="ctr"/>
          <a:lstStyle/>
          <a:p>
            <a:pPr algn="ctr"/>
            <a:endParaRPr lang="en-US"/>
          </a:p>
        </p:txBody>
      </p:sp>
    </p:spTree>
    <p:extLst>
      <p:ext uri="{BB962C8B-B14F-4D97-AF65-F5344CB8AC3E}">
        <p14:creationId xmlns:p14="http://schemas.microsoft.com/office/powerpoint/2010/main" val="14425765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a:t>
            </a:r>
            <a:r>
              <a:rPr lang="en-US" dirty="0" smtClean="0"/>
              <a:t>igh performing organizations are more agile and more reliable</a:t>
            </a:r>
            <a:endParaRPr lang="en-US" dirty="0"/>
          </a:p>
        </p:txBody>
      </p:sp>
      <p:sp>
        <p:nvSpPr>
          <p:cNvPr id="6" name="Shape 233"/>
          <p:cNvSpPr txBox="1">
            <a:spLocks/>
          </p:cNvSpPr>
          <p:nvPr/>
        </p:nvSpPr>
        <p:spPr bwMode="auto">
          <a:xfrm>
            <a:off x="214951" y="1810429"/>
            <a:ext cx="2185796" cy="9700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1" tIns="45693" rIns="91411" bIns="45693" numCol="1" anchor="ctr" anchorCtr="0" compatLnSpc="1">
            <a:prstTxWarp prst="textNoShape">
              <a:avLst/>
            </a:prstTxWarp>
            <a:noAutofit/>
          </a:bodyPr>
          <a:lstStyle>
            <a:lvl1pPr marL="257189" indent="-257189" algn="l" rtl="0" eaLnBrk="1" fontAlgn="base" hangingPunct="1">
              <a:lnSpc>
                <a:spcPct val="90000"/>
              </a:lnSpc>
              <a:spcBef>
                <a:spcPts val="450"/>
              </a:spcBef>
              <a:spcAft>
                <a:spcPct val="0"/>
              </a:spcAft>
              <a:buClr>
                <a:srgbClr val="FDBE57"/>
              </a:buClr>
              <a:buFont typeface="Wingdings" pitchFamily="2" charset="2"/>
              <a:buChar char="§"/>
              <a:defRPr sz="2800" kern="1200">
                <a:solidFill>
                  <a:schemeClr val="tx1"/>
                </a:solidFill>
                <a:latin typeface="Arial" pitchFamily="34" charset="0"/>
                <a:ea typeface="Verdana" pitchFamily="34" charset="0"/>
                <a:cs typeface="Arial" pitchFamily="34" charset="0"/>
              </a:defRPr>
            </a:lvl1pPr>
            <a:lvl2pPr marL="557235" indent="-214325" algn="l" rtl="0" eaLnBrk="1" fontAlgn="base" hangingPunct="1">
              <a:lnSpc>
                <a:spcPct val="90000"/>
              </a:lnSpc>
              <a:spcBef>
                <a:spcPts val="300"/>
              </a:spcBef>
              <a:spcAft>
                <a:spcPct val="0"/>
              </a:spcAft>
              <a:buClr>
                <a:srgbClr val="FDBE57"/>
              </a:buClr>
              <a:buFont typeface="Wingdings" pitchFamily="2" charset="2"/>
              <a:buChar char="§"/>
              <a:defRPr sz="2400" kern="1200">
                <a:solidFill>
                  <a:schemeClr val="tx1"/>
                </a:solidFill>
                <a:latin typeface="Arial" pitchFamily="34" charset="0"/>
                <a:ea typeface="Verdana" pitchFamily="34" charset="0"/>
                <a:cs typeface="Arial" pitchFamily="34" charset="0"/>
              </a:defRPr>
            </a:lvl2pPr>
            <a:lvl3pPr marL="857290" indent="-171460" algn="l" rtl="0" eaLnBrk="1" fontAlgn="base" hangingPunct="1">
              <a:lnSpc>
                <a:spcPct val="90000"/>
              </a:lnSpc>
              <a:spcBef>
                <a:spcPts val="225"/>
              </a:spcBef>
              <a:spcAft>
                <a:spcPct val="0"/>
              </a:spcAft>
              <a:buClr>
                <a:srgbClr val="FDBE57"/>
              </a:buClr>
              <a:buFont typeface="Wingdings" pitchFamily="2" charset="2"/>
              <a:buChar char="§"/>
              <a:defRPr sz="1800" kern="1200">
                <a:solidFill>
                  <a:schemeClr val="tx1"/>
                </a:solidFill>
                <a:latin typeface="Arial" pitchFamily="34" charset="0"/>
                <a:ea typeface="Verdana" pitchFamily="34" charset="0"/>
                <a:cs typeface="Arial" pitchFamily="34" charset="0"/>
              </a:defRPr>
            </a:lvl3pPr>
            <a:lvl4pPr marL="1200200" indent="-171460" algn="l" rtl="0" eaLnBrk="1" fontAlgn="base" hangingPunct="1">
              <a:spcBef>
                <a:spcPct val="20000"/>
              </a:spcBef>
              <a:spcAft>
                <a:spcPct val="0"/>
              </a:spcAft>
              <a:buFont typeface="Arial" pitchFamily="34" charset="0"/>
              <a:buChar char="–"/>
              <a:defRPr sz="1500" kern="1200">
                <a:solidFill>
                  <a:schemeClr val="tx1"/>
                </a:solidFill>
                <a:latin typeface="+mn-lt"/>
                <a:ea typeface="Verdana" pitchFamily="34" charset="0"/>
                <a:cs typeface="Verdana" pitchFamily="34" charset="0"/>
              </a:defRPr>
            </a:lvl4pPr>
            <a:lvl5pPr marL="1543112" indent="-171460" algn="l" rtl="0" eaLnBrk="1" fontAlgn="base" hangingPunct="1">
              <a:spcBef>
                <a:spcPct val="20000"/>
              </a:spcBef>
              <a:spcAft>
                <a:spcPct val="0"/>
              </a:spcAft>
              <a:buFont typeface="Arial" pitchFamily="34" charset="0"/>
              <a:buChar char="»"/>
              <a:defRPr sz="1500" kern="1200">
                <a:solidFill>
                  <a:schemeClr val="tx1"/>
                </a:solidFill>
                <a:latin typeface="+mn-lt"/>
                <a:ea typeface="Verdana" pitchFamily="34" charset="0"/>
                <a:cs typeface="Verdana" pitchFamily="34" charset="0"/>
              </a:defRPr>
            </a:lvl5pPr>
            <a:lvl6pPr marL="1886030" indent="-171460" algn="l" defTabSz="6858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45" indent="-171460" algn="l" defTabSz="6858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60" indent="-171460" algn="l" defTabSz="6858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772" indent="-171460" algn="l" defTabSz="6858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spcBef>
                <a:spcPts val="0"/>
              </a:spcBef>
              <a:buClr>
                <a:schemeClr val="dk1"/>
              </a:buClr>
              <a:buNone/>
            </a:pPr>
            <a:endParaRPr lang="en-US" sz="4800" dirty="0">
              <a:solidFill>
                <a:schemeClr val="accent3"/>
              </a:solidFill>
            </a:endParaRPr>
          </a:p>
          <a:p>
            <a:pPr marL="0" indent="0" algn="ctr">
              <a:spcBef>
                <a:spcPts val="0"/>
              </a:spcBef>
              <a:buClr>
                <a:schemeClr val="dk1"/>
              </a:buClr>
              <a:buSzPct val="25000"/>
              <a:buNone/>
            </a:pPr>
            <a:r>
              <a:rPr lang="en-US" sz="4800" b="1" dirty="0" smtClean="0">
                <a:solidFill>
                  <a:schemeClr val="accent3"/>
                </a:solidFill>
              </a:rPr>
              <a:t>	30x</a:t>
            </a:r>
            <a:endParaRPr lang="en-US" sz="4800" b="1" dirty="0">
              <a:solidFill>
                <a:schemeClr val="accent3"/>
              </a:solidFill>
            </a:endParaRPr>
          </a:p>
          <a:p>
            <a:pPr marL="0" indent="0" algn="ctr">
              <a:spcBef>
                <a:spcPts val="0"/>
              </a:spcBef>
              <a:buClr>
                <a:schemeClr val="dk1"/>
              </a:buClr>
              <a:buNone/>
            </a:pPr>
            <a:endParaRPr lang="en-US" sz="4800" dirty="0">
              <a:solidFill>
                <a:schemeClr val="accent3"/>
              </a:solidFill>
            </a:endParaRPr>
          </a:p>
        </p:txBody>
      </p:sp>
      <p:sp>
        <p:nvSpPr>
          <p:cNvPr id="8" name="Shape 235"/>
          <p:cNvSpPr txBox="1">
            <a:spLocks/>
          </p:cNvSpPr>
          <p:nvPr/>
        </p:nvSpPr>
        <p:spPr bwMode="auto">
          <a:xfrm>
            <a:off x="5136168" y="1816594"/>
            <a:ext cx="1562903" cy="9577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1" tIns="45693" rIns="91411" bIns="45693" numCol="1" anchor="ctr" anchorCtr="0" compatLnSpc="1">
            <a:prstTxWarp prst="textNoShape">
              <a:avLst/>
            </a:prstTxWarp>
            <a:noAutofit/>
          </a:bodyPr>
          <a:lstStyle>
            <a:lvl1pPr marL="257189" indent="-257189" algn="l" rtl="0" eaLnBrk="1" fontAlgn="base" hangingPunct="1">
              <a:lnSpc>
                <a:spcPct val="90000"/>
              </a:lnSpc>
              <a:spcBef>
                <a:spcPts val="450"/>
              </a:spcBef>
              <a:spcAft>
                <a:spcPct val="0"/>
              </a:spcAft>
              <a:buClr>
                <a:srgbClr val="FDBE57"/>
              </a:buClr>
              <a:buFont typeface="Wingdings" pitchFamily="2" charset="2"/>
              <a:buChar char="§"/>
              <a:defRPr sz="2800" kern="1200">
                <a:solidFill>
                  <a:schemeClr val="tx1"/>
                </a:solidFill>
                <a:latin typeface="Arial" pitchFamily="34" charset="0"/>
                <a:ea typeface="Verdana" pitchFamily="34" charset="0"/>
                <a:cs typeface="Arial" pitchFamily="34" charset="0"/>
              </a:defRPr>
            </a:lvl1pPr>
            <a:lvl2pPr marL="557235" indent="-214325" algn="l" rtl="0" eaLnBrk="1" fontAlgn="base" hangingPunct="1">
              <a:lnSpc>
                <a:spcPct val="90000"/>
              </a:lnSpc>
              <a:spcBef>
                <a:spcPts val="300"/>
              </a:spcBef>
              <a:spcAft>
                <a:spcPct val="0"/>
              </a:spcAft>
              <a:buClr>
                <a:srgbClr val="FDBE57"/>
              </a:buClr>
              <a:buFont typeface="Wingdings" pitchFamily="2" charset="2"/>
              <a:buChar char="§"/>
              <a:defRPr sz="2400" kern="1200">
                <a:solidFill>
                  <a:schemeClr val="tx1"/>
                </a:solidFill>
                <a:latin typeface="Arial" pitchFamily="34" charset="0"/>
                <a:ea typeface="Verdana" pitchFamily="34" charset="0"/>
                <a:cs typeface="Arial" pitchFamily="34" charset="0"/>
              </a:defRPr>
            </a:lvl2pPr>
            <a:lvl3pPr marL="857290" indent="-171460" algn="l" rtl="0" eaLnBrk="1" fontAlgn="base" hangingPunct="1">
              <a:lnSpc>
                <a:spcPct val="90000"/>
              </a:lnSpc>
              <a:spcBef>
                <a:spcPts val="225"/>
              </a:spcBef>
              <a:spcAft>
                <a:spcPct val="0"/>
              </a:spcAft>
              <a:buClr>
                <a:srgbClr val="FDBE57"/>
              </a:buClr>
              <a:buFont typeface="Wingdings" pitchFamily="2" charset="2"/>
              <a:buChar char="§"/>
              <a:defRPr sz="1800" kern="1200">
                <a:solidFill>
                  <a:schemeClr val="tx1"/>
                </a:solidFill>
                <a:latin typeface="Arial" pitchFamily="34" charset="0"/>
                <a:ea typeface="Verdana" pitchFamily="34" charset="0"/>
                <a:cs typeface="Arial" pitchFamily="34" charset="0"/>
              </a:defRPr>
            </a:lvl3pPr>
            <a:lvl4pPr marL="1200200" indent="-171460" algn="l" rtl="0" eaLnBrk="1" fontAlgn="base" hangingPunct="1">
              <a:spcBef>
                <a:spcPct val="20000"/>
              </a:spcBef>
              <a:spcAft>
                <a:spcPct val="0"/>
              </a:spcAft>
              <a:buFont typeface="Arial" pitchFamily="34" charset="0"/>
              <a:buChar char="–"/>
              <a:defRPr sz="1500" kern="1200">
                <a:solidFill>
                  <a:schemeClr val="tx1"/>
                </a:solidFill>
                <a:latin typeface="+mn-lt"/>
                <a:ea typeface="Verdana" pitchFamily="34" charset="0"/>
                <a:cs typeface="Verdana" pitchFamily="34" charset="0"/>
              </a:defRPr>
            </a:lvl4pPr>
            <a:lvl5pPr marL="1543112" indent="-171460" algn="l" rtl="0" eaLnBrk="1" fontAlgn="base" hangingPunct="1">
              <a:spcBef>
                <a:spcPct val="20000"/>
              </a:spcBef>
              <a:spcAft>
                <a:spcPct val="0"/>
              </a:spcAft>
              <a:buFont typeface="Arial" pitchFamily="34" charset="0"/>
              <a:buChar char="»"/>
              <a:defRPr sz="1500" kern="1200">
                <a:solidFill>
                  <a:schemeClr val="tx1"/>
                </a:solidFill>
                <a:latin typeface="+mn-lt"/>
                <a:ea typeface="Verdana" pitchFamily="34" charset="0"/>
                <a:cs typeface="Verdana" pitchFamily="34" charset="0"/>
              </a:defRPr>
            </a:lvl5pPr>
            <a:lvl6pPr marL="1886030" indent="-171460" algn="l" defTabSz="6858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45" indent="-171460" algn="l" defTabSz="6858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60" indent="-171460" algn="l" defTabSz="6858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772" indent="-171460" algn="l" defTabSz="6858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spcBef>
                <a:spcPts val="0"/>
              </a:spcBef>
              <a:buClr>
                <a:schemeClr val="dk1"/>
              </a:buClr>
              <a:buNone/>
            </a:pPr>
            <a:endParaRPr lang="en-US" sz="4800" dirty="0">
              <a:solidFill>
                <a:schemeClr val="accent3"/>
              </a:solidFill>
            </a:endParaRPr>
          </a:p>
          <a:p>
            <a:pPr marL="0" indent="0" algn="ctr">
              <a:spcBef>
                <a:spcPts val="0"/>
              </a:spcBef>
              <a:buClr>
                <a:schemeClr val="dk1"/>
              </a:buClr>
              <a:buSzPct val="25000"/>
              <a:buNone/>
            </a:pPr>
            <a:r>
              <a:rPr lang="en-US" sz="4800" b="1" dirty="0" smtClean="0">
                <a:solidFill>
                  <a:schemeClr val="accent3"/>
                </a:solidFill>
              </a:rPr>
              <a:t>50x</a:t>
            </a:r>
            <a:endParaRPr lang="en-US" sz="4800" b="1" dirty="0">
              <a:solidFill>
                <a:schemeClr val="accent3"/>
              </a:solidFill>
            </a:endParaRPr>
          </a:p>
          <a:p>
            <a:pPr marL="0" indent="0" algn="ctr">
              <a:spcBef>
                <a:spcPts val="0"/>
              </a:spcBef>
              <a:buClr>
                <a:schemeClr val="dk1"/>
              </a:buClr>
              <a:buNone/>
            </a:pPr>
            <a:endParaRPr lang="en-US" sz="4800" dirty="0">
              <a:solidFill>
                <a:schemeClr val="accent3"/>
              </a:solidFill>
            </a:endParaRPr>
          </a:p>
        </p:txBody>
      </p:sp>
      <p:sp>
        <p:nvSpPr>
          <p:cNvPr id="9" name="Shape 236"/>
          <p:cNvSpPr txBox="1"/>
          <p:nvPr/>
        </p:nvSpPr>
        <p:spPr>
          <a:xfrm>
            <a:off x="626592" y="2824373"/>
            <a:ext cx="1937760" cy="803810"/>
          </a:xfrm>
          <a:prstGeom prst="rect">
            <a:avLst/>
          </a:prstGeom>
        </p:spPr>
        <p:txBody>
          <a:bodyPr lIns="91411" tIns="91411" rIns="91411" bIns="91411" anchor="t" anchorCtr="0">
            <a:noAutofit/>
          </a:bodyPr>
          <a:lstStyle/>
          <a:p>
            <a:r>
              <a:rPr lang="en-US" sz="2000" dirty="0">
                <a:solidFill>
                  <a:srgbClr val="434343"/>
                </a:solidFill>
                <a:latin typeface="Arial"/>
                <a:cs typeface="Arial"/>
              </a:rPr>
              <a:t>more frequent deployments</a:t>
            </a:r>
          </a:p>
        </p:txBody>
      </p:sp>
      <p:sp>
        <p:nvSpPr>
          <p:cNvPr id="10" name="Shape 237"/>
          <p:cNvSpPr txBox="1"/>
          <p:nvPr/>
        </p:nvSpPr>
        <p:spPr>
          <a:xfrm>
            <a:off x="4988697" y="2824373"/>
            <a:ext cx="1823142" cy="527244"/>
          </a:xfrm>
          <a:prstGeom prst="rect">
            <a:avLst/>
          </a:prstGeom>
        </p:spPr>
        <p:txBody>
          <a:bodyPr lIns="91411" tIns="91411" rIns="91411" bIns="91411" anchor="t" anchorCtr="0">
            <a:noAutofit/>
          </a:bodyPr>
          <a:lstStyle/>
          <a:p>
            <a:r>
              <a:rPr lang="en-US" dirty="0" smtClean="0">
                <a:solidFill>
                  <a:srgbClr val="434343"/>
                </a:solidFill>
                <a:latin typeface="Arial"/>
                <a:cs typeface="Arial"/>
              </a:rPr>
              <a:t>Fewer failures</a:t>
            </a:r>
            <a:endParaRPr lang="en-US" dirty="0">
              <a:solidFill>
                <a:srgbClr val="434343"/>
              </a:solidFill>
              <a:latin typeface="Arial"/>
              <a:cs typeface="Arial"/>
            </a:endParaRPr>
          </a:p>
        </p:txBody>
      </p:sp>
      <p:sp>
        <p:nvSpPr>
          <p:cNvPr id="11" name="Text Box 5"/>
          <p:cNvSpPr txBox="1">
            <a:spLocks noChangeArrowheads="1"/>
          </p:cNvSpPr>
          <p:nvPr/>
        </p:nvSpPr>
        <p:spPr bwMode="auto">
          <a:xfrm>
            <a:off x="0" y="4639824"/>
            <a:ext cx="7086600" cy="2539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8565" tIns="34295" rIns="68565" bIns="34295">
            <a:spAutoFit/>
          </a:bodyPr>
          <a:lstStyle>
            <a:defPPr>
              <a:defRPr lang="en-US"/>
            </a:defPPr>
            <a:lvl1pPr defTabSz="685932" fontAlgn="base">
              <a:spcBef>
                <a:spcPct val="50000"/>
              </a:spcBef>
              <a:spcAft>
                <a:spcPct val="0"/>
              </a:spcAft>
              <a:defRPr sz="900">
                <a:solidFill>
                  <a:prstClr val="black"/>
                </a:solidFill>
                <a:latin typeface="Arial" charset="0"/>
                <a:ea typeface="ＭＳ Ｐゴシック" charset="0"/>
                <a:cs typeface="ＭＳ Ｐゴシック" charset="0"/>
              </a:defRPr>
            </a:lvl1pPr>
            <a:lvl2pPr marL="742950" indent="-285750" eaLnBrk="0" hangingPunct="0">
              <a:defRPr sz="2400">
                <a:latin typeface="Arial" charset="0"/>
                <a:ea typeface="ＭＳ Ｐゴシック" charset="0"/>
              </a:defRPr>
            </a:lvl2pPr>
            <a:lvl3pPr marL="1143000" indent="-228600" eaLnBrk="0" hangingPunct="0">
              <a:defRPr sz="2400">
                <a:latin typeface="Arial" charset="0"/>
                <a:ea typeface="ＭＳ Ｐゴシック" charset="0"/>
              </a:defRPr>
            </a:lvl3pPr>
            <a:lvl4pPr marL="1600200" indent="-228600" eaLnBrk="0" hangingPunct="0">
              <a:defRPr sz="2400">
                <a:latin typeface="Arial" charset="0"/>
                <a:ea typeface="ＭＳ Ｐゴシック" charset="0"/>
              </a:defRPr>
            </a:lvl4pPr>
            <a:lvl5pPr marL="2057400" indent="-228600" eaLnBrk="0" hangingPunct="0">
              <a:defRPr sz="2400">
                <a:latin typeface="Arial" charset="0"/>
                <a:ea typeface="ＭＳ Ｐゴシック" charset="0"/>
              </a:defRPr>
            </a:lvl5pPr>
            <a:lvl6pPr marL="2514600" indent="-228600" eaLnBrk="0" fontAlgn="base" hangingPunct="0">
              <a:spcBef>
                <a:spcPct val="0"/>
              </a:spcBef>
              <a:spcAft>
                <a:spcPct val="0"/>
              </a:spcAft>
              <a:defRPr sz="2400">
                <a:latin typeface="Arial" charset="0"/>
                <a:ea typeface="ＭＳ Ｐゴシック" charset="0"/>
              </a:defRPr>
            </a:lvl6pPr>
            <a:lvl7pPr marL="2971800" indent="-228600" eaLnBrk="0" fontAlgn="base" hangingPunct="0">
              <a:spcBef>
                <a:spcPct val="0"/>
              </a:spcBef>
              <a:spcAft>
                <a:spcPct val="0"/>
              </a:spcAft>
              <a:defRPr sz="2400">
                <a:latin typeface="Arial" charset="0"/>
                <a:ea typeface="ＭＳ Ｐゴシック" charset="0"/>
              </a:defRPr>
            </a:lvl7pPr>
            <a:lvl8pPr marL="3429000" indent="-228600" eaLnBrk="0" fontAlgn="base" hangingPunct="0">
              <a:spcBef>
                <a:spcPct val="0"/>
              </a:spcBef>
              <a:spcAft>
                <a:spcPct val="0"/>
              </a:spcAft>
              <a:defRPr sz="2400">
                <a:latin typeface="Arial" charset="0"/>
                <a:ea typeface="ＭＳ Ｐゴシック" charset="0"/>
              </a:defRPr>
            </a:lvl8pPr>
            <a:lvl9pPr marL="3886200" indent="-228600" eaLnBrk="0" fontAlgn="base" hangingPunct="0">
              <a:spcBef>
                <a:spcPct val="0"/>
              </a:spcBef>
              <a:spcAft>
                <a:spcPct val="0"/>
              </a:spcAft>
              <a:defRPr sz="2400">
                <a:latin typeface="Arial" charset="0"/>
                <a:ea typeface="ＭＳ Ｐゴシック" charset="0"/>
              </a:defRPr>
            </a:lvl9pPr>
          </a:lstStyle>
          <a:p>
            <a:r>
              <a:rPr lang="en-US" sz="1200" dirty="0">
                <a:solidFill>
                  <a:schemeClr val="tx1"/>
                </a:solidFill>
              </a:rPr>
              <a:t>Source: Puppet Labs </a:t>
            </a:r>
            <a:r>
              <a:rPr lang="en-US" sz="1200" dirty="0" smtClean="0">
                <a:solidFill>
                  <a:schemeClr val="tx1"/>
                </a:solidFill>
              </a:rPr>
              <a:t>2014 </a:t>
            </a:r>
            <a:r>
              <a:rPr lang="en-US" sz="1200" dirty="0">
                <a:solidFill>
                  <a:schemeClr val="tx1"/>
                </a:solidFill>
              </a:rPr>
              <a:t>State Of </a:t>
            </a:r>
            <a:r>
              <a:rPr lang="en-US" sz="1200" dirty="0" err="1" smtClean="0">
                <a:solidFill>
                  <a:schemeClr val="tx1"/>
                </a:solidFill>
              </a:rPr>
              <a:t>DevOps</a:t>
            </a:r>
            <a:r>
              <a:rPr lang="en-US" sz="1200" dirty="0" smtClean="0">
                <a:solidFill>
                  <a:schemeClr val="tx1"/>
                </a:solidFill>
              </a:rPr>
              <a:t> https</a:t>
            </a:r>
            <a:r>
              <a:rPr lang="en-US" sz="1200" dirty="0">
                <a:solidFill>
                  <a:schemeClr val="tx1"/>
                </a:solidFill>
              </a:rPr>
              <a:t>://</a:t>
            </a:r>
            <a:r>
              <a:rPr lang="en-US" sz="1200" dirty="0" err="1">
                <a:solidFill>
                  <a:schemeClr val="tx1"/>
                </a:solidFill>
              </a:rPr>
              <a:t>puppetlabs.com</a:t>
            </a:r>
            <a:r>
              <a:rPr lang="en-US" sz="1200" dirty="0">
                <a:solidFill>
                  <a:schemeClr val="tx1"/>
                </a:solidFill>
              </a:rPr>
              <a:t>/2014-devops-report</a:t>
            </a:r>
          </a:p>
        </p:txBody>
      </p:sp>
      <p:sp>
        <p:nvSpPr>
          <p:cNvPr id="12" name="Shape 233"/>
          <p:cNvSpPr txBox="1">
            <a:spLocks/>
          </p:cNvSpPr>
          <p:nvPr/>
        </p:nvSpPr>
        <p:spPr bwMode="auto">
          <a:xfrm>
            <a:off x="2879651" y="1816594"/>
            <a:ext cx="1865223" cy="8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1" tIns="45693" rIns="91411" bIns="45693" numCol="1" anchor="ctr" anchorCtr="0" compatLnSpc="1">
            <a:prstTxWarp prst="textNoShape">
              <a:avLst/>
            </a:prstTxWarp>
            <a:noAutofit/>
          </a:bodyPr>
          <a:lstStyle>
            <a:lvl1pPr marL="257189" indent="-257189" algn="l" rtl="0" eaLnBrk="1" fontAlgn="base" hangingPunct="1">
              <a:lnSpc>
                <a:spcPct val="90000"/>
              </a:lnSpc>
              <a:spcBef>
                <a:spcPts val="450"/>
              </a:spcBef>
              <a:spcAft>
                <a:spcPct val="0"/>
              </a:spcAft>
              <a:buClr>
                <a:srgbClr val="FDBE57"/>
              </a:buClr>
              <a:buFont typeface="Wingdings" pitchFamily="2" charset="2"/>
              <a:buChar char="§"/>
              <a:defRPr sz="2800" kern="1200">
                <a:solidFill>
                  <a:schemeClr val="tx1"/>
                </a:solidFill>
                <a:latin typeface="Arial" pitchFamily="34" charset="0"/>
                <a:ea typeface="Verdana" pitchFamily="34" charset="0"/>
                <a:cs typeface="Arial" pitchFamily="34" charset="0"/>
              </a:defRPr>
            </a:lvl1pPr>
            <a:lvl2pPr marL="557235" indent="-214325" algn="l" rtl="0" eaLnBrk="1" fontAlgn="base" hangingPunct="1">
              <a:lnSpc>
                <a:spcPct val="90000"/>
              </a:lnSpc>
              <a:spcBef>
                <a:spcPts val="300"/>
              </a:spcBef>
              <a:spcAft>
                <a:spcPct val="0"/>
              </a:spcAft>
              <a:buClr>
                <a:srgbClr val="FDBE57"/>
              </a:buClr>
              <a:buFont typeface="Wingdings" pitchFamily="2" charset="2"/>
              <a:buChar char="§"/>
              <a:defRPr sz="2400" kern="1200">
                <a:solidFill>
                  <a:schemeClr val="tx1"/>
                </a:solidFill>
                <a:latin typeface="Arial" pitchFamily="34" charset="0"/>
                <a:ea typeface="Verdana" pitchFamily="34" charset="0"/>
                <a:cs typeface="Arial" pitchFamily="34" charset="0"/>
              </a:defRPr>
            </a:lvl2pPr>
            <a:lvl3pPr marL="857290" indent="-171460" algn="l" rtl="0" eaLnBrk="1" fontAlgn="base" hangingPunct="1">
              <a:lnSpc>
                <a:spcPct val="90000"/>
              </a:lnSpc>
              <a:spcBef>
                <a:spcPts val="225"/>
              </a:spcBef>
              <a:spcAft>
                <a:spcPct val="0"/>
              </a:spcAft>
              <a:buClr>
                <a:srgbClr val="FDBE57"/>
              </a:buClr>
              <a:buFont typeface="Wingdings" pitchFamily="2" charset="2"/>
              <a:buChar char="§"/>
              <a:defRPr sz="1800" kern="1200">
                <a:solidFill>
                  <a:schemeClr val="tx1"/>
                </a:solidFill>
                <a:latin typeface="Arial" pitchFamily="34" charset="0"/>
                <a:ea typeface="Verdana" pitchFamily="34" charset="0"/>
                <a:cs typeface="Arial" pitchFamily="34" charset="0"/>
              </a:defRPr>
            </a:lvl3pPr>
            <a:lvl4pPr marL="1200200" indent="-171460" algn="l" rtl="0" eaLnBrk="1" fontAlgn="base" hangingPunct="1">
              <a:spcBef>
                <a:spcPct val="20000"/>
              </a:spcBef>
              <a:spcAft>
                <a:spcPct val="0"/>
              </a:spcAft>
              <a:buFont typeface="Arial" pitchFamily="34" charset="0"/>
              <a:buChar char="–"/>
              <a:defRPr sz="1500" kern="1200">
                <a:solidFill>
                  <a:schemeClr val="tx1"/>
                </a:solidFill>
                <a:latin typeface="+mn-lt"/>
                <a:ea typeface="Verdana" pitchFamily="34" charset="0"/>
                <a:cs typeface="Verdana" pitchFamily="34" charset="0"/>
              </a:defRPr>
            </a:lvl4pPr>
            <a:lvl5pPr marL="1543112" indent="-171460" algn="l" rtl="0" eaLnBrk="1" fontAlgn="base" hangingPunct="1">
              <a:spcBef>
                <a:spcPct val="20000"/>
              </a:spcBef>
              <a:spcAft>
                <a:spcPct val="0"/>
              </a:spcAft>
              <a:buFont typeface="Arial" pitchFamily="34" charset="0"/>
              <a:buChar char="»"/>
              <a:defRPr sz="1500" kern="1200">
                <a:solidFill>
                  <a:schemeClr val="tx1"/>
                </a:solidFill>
                <a:latin typeface="+mn-lt"/>
                <a:ea typeface="Verdana" pitchFamily="34" charset="0"/>
                <a:cs typeface="Verdana" pitchFamily="34" charset="0"/>
              </a:defRPr>
            </a:lvl5pPr>
            <a:lvl6pPr marL="1886030" indent="-171460" algn="l" defTabSz="6858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45" indent="-171460" algn="l" defTabSz="6858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60" indent="-171460" algn="l" defTabSz="6858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772" indent="-171460" algn="l" defTabSz="6858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spcBef>
                <a:spcPts val="0"/>
              </a:spcBef>
              <a:buClr>
                <a:schemeClr val="dk1"/>
              </a:buClr>
              <a:buNone/>
            </a:pPr>
            <a:endParaRPr lang="en-US" sz="4800" dirty="0">
              <a:solidFill>
                <a:schemeClr val="accent3"/>
              </a:solidFill>
            </a:endParaRPr>
          </a:p>
          <a:p>
            <a:pPr marL="0" indent="0" algn="ctr">
              <a:spcBef>
                <a:spcPts val="0"/>
              </a:spcBef>
              <a:buClr>
                <a:schemeClr val="dk1"/>
              </a:buClr>
              <a:buSzPct val="25000"/>
              <a:buNone/>
            </a:pPr>
            <a:r>
              <a:rPr lang="en-US" sz="4800" b="1" dirty="0">
                <a:solidFill>
                  <a:schemeClr val="accent3"/>
                </a:solidFill>
              </a:rPr>
              <a:t>2x</a:t>
            </a:r>
          </a:p>
          <a:p>
            <a:pPr marL="0" indent="0" algn="ctr">
              <a:spcBef>
                <a:spcPts val="0"/>
              </a:spcBef>
              <a:buClr>
                <a:schemeClr val="dk1"/>
              </a:buClr>
              <a:buNone/>
            </a:pPr>
            <a:endParaRPr lang="en-US" sz="4800" dirty="0">
              <a:solidFill>
                <a:schemeClr val="accent3"/>
              </a:solidFill>
            </a:endParaRPr>
          </a:p>
        </p:txBody>
      </p:sp>
      <p:sp>
        <p:nvSpPr>
          <p:cNvPr id="14" name="Shape 236"/>
          <p:cNvSpPr txBox="1"/>
          <p:nvPr/>
        </p:nvSpPr>
        <p:spPr>
          <a:xfrm>
            <a:off x="2752925" y="2824373"/>
            <a:ext cx="2184353" cy="844852"/>
          </a:xfrm>
          <a:prstGeom prst="rect">
            <a:avLst/>
          </a:prstGeom>
        </p:spPr>
        <p:txBody>
          <a:bodyPr lIns="91411" tIns="91411" rIns="91411" bIns="91411" anchor="t" anchorCtr="0">
            <a:noAutofit/>
          </a:bodyPr>
          <a:lstStyle/>
          <a:p>
            <a:pPr algn="ctr"/>
            <a:r>
              <a:rPr lang="en-US" sz="2000" dirty="0">
                <a:solidFill>
                  <a:srgbClr val="434343"/>
                </a:solidFill>
                <a:latin typeface="Arial"/>
                <a:cs typeface="Arial"/>
              </a:rPr>
              <a:t>the change success rate</a:t>
            </a:r>
          </a:p>
        </p:txBody>
      </p:sp>
      <p:sp>
        <p:nvSpPr>
          <p:cNvPr id="13" name="Shape 235"/>
          <p:cNvSpPr txBox="1">
            <a:spLocks/>
          </p:cNvSpPr>
          <p:nvPr/>
        </p:nvSpPr>
        <p:spPr bwMode="auto">
          <a:xfrm>
            <a:off x="7469707" y="1816594"/>
            <a:ext cx="1562903" cy="9577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1" tIns="45693" rIns="91411" bIns="45693" numCol="1" anchor="ctr" anchorCtr="0" compatLnSpc="1">
            <a:prstTxWarp prst="textNoShape">
              <a:avLst/>
            </a:prstTxWarp>
            <a:noAutofit/>
          </a:bodyPr>
          <a:lstStyle>
            <a:lvl1pPr marL="257189" indent="-257189" algn="l" rtl="0" eaLnBrk="1" fontAlgn="base" hangingPunct="1">
              <a:lnSpc>
                <a:spcPct val="90000"/>
              </a:lnSpc>
              <a:spcBef>
                <a:spcPts val="450"/>
              </a:spcBef>
              <a:spcAft>
                <a:spcPct val="0"/>
              </a:spcAft>
              <a:buClr>
                <a:srgbClr val="FDBE57"/>
              </a:buClr>
              <a:buFont typeface="Wingdings" pitchFamily="2" charset="2"/>
              <a:buChar char="§"/>
              <a:defRPr sz="2800" kern="1200">
                <a:solidFill>
                  <a:schemeClr val="tx1"/>
                </a:solidFill>
                <a:latin typeface="Arial" pitchFamily="34" charset="0"/>
                <a:ea typeface="Verdana" pitchFamily="34" charset="0"/>
                <a:cs typeface="Arial" pitchFamily="34" charset="0"/>
              </a:defRPr>
            </a:lvl1pPr>
            <a:lvl2pPr marL="557235" indent="-214325" algn="l" rtl="0" eaLnBrk="1" fontAlgn="base" hangingPunct="1">
              <a:lnSpc>
                <a:spcPct val="90000"/>
              </a:lnSpc>
              <a:spcBef>
                <a:spcPts val="300"/>
              </a:spcBef>
              <a:spcAft>
                <a:spcPct val="0"/>
              </a:spcAft>
              <a:buClr>
                <a:srgbClr val="FDBE57"/>
              </a:buClr>
              <a:buFont typeface="Wingdings" pitchFamily="2" charset="2"/>
              <a:buChar char="§"/>
              <a:defRPr sz="2400" kern="1200">
                <a:solidFill>
                  <a:schemeClr val="tx1"/>
                </a:solidFill>
                <a:latin typeface="Arial" pitchFamily="34" charset="0"/>
                <a:ea typeface="Verdana" pitchFamily="34" charset="0"/>
                <a:cs typeface="Arial" pitchFamily="34" charset="0"/>
              </a:defRPr>
            </a:lvl2pPr>
            <a:lvl3pPr marL="857290" indent="-171460" algn="l" rtl="0" eaLnBrk="1" fontAlgn="base" hangingPunct="1">
              <a:lnSpc>
                <a:spcPct val="90000"/>
              </a:lnSpc>
              <a:spcBef>
                <a:spcPts val="225"/>
              </a:spcBef>
              <a:spcAft>
                <a:spcPct val="0"/>
              </a:spcAft>
              <a:buClr>
                <a:srgbClr val="FDBE57"/>
              </a:buClr>
              <a:buFont typeface="Wingdings" pitchFamily="2" charset="2"/>
              <a:buChar char="§"/>
              <a:defRPr sz="1800" kern="1200">
                <a:solidFill>
                  <a:schemeClr val="tx1"/>
                </a:solidFill>
                <a:latin typeface="Arial" pitchFamily="34" charset="0"/>
                <a:ea typeface="Verdana" pitchFamily="34" charset="0"/>
                <a:cs typeface="Arial" pitchFamily="34" charset="0"/>
              </a:defRPr>
            </a:lvl3pPr>
            <a:lvl4pPr marL="1200200" indent="-171460" algn="l" rtl="0" eaLnBrk="1" fontAlgn="base" hangingPunct="1">
              <a:spcBef>
                <a:spcPct val="20000"/>
              </a:spcBef>
              <a:spcAft>
                <a:spcPct val="0"/>
              </a:spcAft>
              <a:buFont typeface="Arial" pitchFamily="34" charset="0"/>
              <a:buChar char="–"/>
              <a:defRPr sz="1500" kern="1200">
                <a:solidFill>
                  <a:schemeClr val="tx1"/>
                </a:solidFill>
                <a:latin typeface="+mn-lt"/>
                <a:ea typeface="Verdana" pitchFamily="34" charset="0"/>
                <a:cs typeface="Verdana" pitchFamily="34" charset="0"/>
              </a:defRPr>
            </a:lvl4pPr>
            <a:lvl5pPr marL="1543112" indent="-171460" algn="l" rtl="0" eaLnBrk="1" fontAlgn="base" hangingPunct="1">
              <a:spcBef>
                <a:spcPct val="20000"/>
              </a:spcBef>
              <a:spcAft>
                <a:spcPct val="0"/>
              </a:spcAft>
              <a:buFont typeface="Arial" pitchFamily="34" charset="0"/>
              <a:buChar char="»"/>
              <a:defRPr sz="1500" kern="1200">
                <a:solidFill>
                  <a:schemeClr val="tx1"/>
                </a:solidFill>
                <a:latin typeface="+mn-lt"/>
                <a:ea typeface="Verdana" pitchFamily="34" charset="0"/>
                <a:cs typeface="Verdana" pitchFamily="34" charset="0"/>
              </a:defRPr>
            </a:lvl5pPr>
            <a:lvl6pPr marL="1886030" indent="-171460" algn="l" defTabSz="6858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45" indent="-171460" algn="l" defTabSz="6858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60" indent="-171460" algn="l" defTabSz="6858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772" indent="-171460" algn="l" defTabSz="6858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spcBef>
                <a:spcPts val="0"/>
              </a:spcBef>
              <a:buClr>
                <a:schemeClr val="dk1"/>
              </a:buClr>
              <a:buNone/>
            </a:pPr>
            <a:endParaRPr lang="en-US" sz="4800" dirty="0">
              <a:solidFill>
                <a:schemeClr val="accent3"/>
              </a:solidFill>
            </a:endParaRPr>
          </a:p>
          <a:p>
            <a:pPr marL="0" indent="0" algn="ctr">
              <a:spcBef>
                <a:spcPts val="0"/>
              </a:spcBef>
              <a:buClr>
                <a:schemeClr val="dk1"/>
              </a:buClr>
              <a:buSzPct val="25000"/>
              <a:buNone/>
            </a:pPr>
            <a:r>
              <a:rPr lang="en-US" sz="4800" b="1" dirty="0" smtClean="0">
                <a:solidFill>
                  <a:schemeClr val="accent3"/>
                </a:solidFill>
              </a:rPr>
              <a:t>12x</a:t>
            </a:r>
            <a:endParaRPr lang="en-US" sz="4800" b="1" dirty="0">
              <a:solidFill>
                <a:schemeClr val="accent3"/>
              </a:solidFill>
            </a:endParaRPr>
          </a:p>
          <a:p>
            <a:pPr marL="0" indent="0" algn="ctr">
              <a:spcBef>
                <a:spcPts val="0"/>
              </a:spcBef>
              <a:buClr>
                <a:schemeClr val="dk1"/>
              </a:buClr>
              <a:buNone/>
            </a:pPr>
            <a:endParaRPr lang="en-US" sz="4800" dirty="0">
              <a:solidFill>
                <a:schemeClr val="accent3"/>
              </a:solidFill>
            </a:endParaRPr>
          </a:p>
        </p:txBody>
      </p:sp>
      <p:sp>
        <p:nvSpPr>
          <p:cNvPr id="15" name="Shape 237"/>
          <p:cNvSpPr txBox="1"/>
          <p:nvPr/>
        </p:nvSpPr>
        <p:spPr>
          <a:xfrm>
            <a:off x="7273234" y="2838570"/>
            <a:ext cx="1823142" cy="527244"/>
          </a:xfrm>
          <a:prstGeom prst="rect">
            <a:avLst/>
          </a:prstGeom>
        </p:spPr>
        <p:txBody>
          <a:bodyPr lIns="91411" tIns="91411" rIns="91411" bIns="91411" anchor="t" anchorCtr="0">
            <a:noAutofit/>
          </a:bodyPr>
          <a:lstStyle/>
          <a:p>
            <a:r>
              <a:rPr lang="en-US" dirty="0" smtClean="0">
                <a:solidFill>
                  <a:srgbClr val="434343"/>
                </a:solidFill>
                <a:latin typeface="Arial"/>
                <a:cs typeface="Arial"/>
              </a:rPr>
              <a:t>Faster mean time to recover (MTTR)</a:t>
            </a:r>
            <a:endParaRPr lang="en-US" dirty="0">
              <a:solidFill>
                <a:srgbClr val="434343"/>
              </a:solidFill>
              <a:latin typeface="Arial"/>
              <a:cs typeface="Arial"/>
            </a:endParaRPr>
          </a:p>
        </p:txBody>
      </p:sp>
      <p:sp>
        <p:nvSpPr>
          <p:cNvPr id="16" name="Rectangle 15"/>
          <p:cNvSpPr/>
          <p:nvPr/>
        </p:nvSpPr>
        <p:spPr bwMode="auto">
          <a:xfrm>
            <a:off x="3468914" y="4876800"/>
            <a:ext cx="2191657" cy="166914"/>
          </a:xfrm>
          <a:prstGeom prst="rect">
            <a:avLst/>
          </a:prstGeom>
          <a:solidFill>
            <a:schemeClr val="tx1"/>
          </a:solidFill>
          <a:ln w="9525">
            <a:noFill/>
            <a:miter lim="800000"/>
            <a:headEnd/>
            <a:tailEnd/>
          </a:ln>
          <a:effectLst/>
        </p:spPr>
        <p:txBody>
          <a:bodyPr wrap="none" rtlCol="0" anchor="ctr"/>
          <a:lstStyle/>
          <a:p>
            <a:pPr algn="ctr"/>
            <a:endParaRPr lang="en-US"/>
          </a:p>
        </p:txBody>
      </p:sp>
    </p:spTree>
    <p:extLst>
      <p:ext uri="{BB962C8B-B14F-4D97-AF65-F5344CB8AC3E}">
        <p14:creationId xmlns:p14="http://schemas.microsoft.com/office/powerpoint/2010/main" val="55450334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Background</a:t>
            </a:r>
            <a:br>
              <a:rPr lang="en-US" dirty="0" smtClean="0"/>
            </a:br>
            <a:endParaRPr lang="en-US" dirty="0"/>
          </a:p>
        </p:txBody>
      </p:sp>
      <p:sp>
        <p:nvSpPr>
          <p:cNvPr id="3" name="Content Placeholder 2"/>
          <p:cNvSpPr txBox="1">
            <a:spLocks/>
          </p:cNvSpPr>
          <p:nvPr/>
        </p:nvSpPr>
        <p:spPr>
          <a:xfrm>
            <a:off x="699797" y="800100"/>
            <a:ext cx="7639870" cy="3529304"/>
          </a:xfrm>
          <a:prstGeom prst="rect">
            <a:avLst/>
          </a:prstGeom>
        </p:spPr>
        <p:txBody>
          <a:bodyPr/>
          <a:lstStyle>
            <a:lvl1pPr marL="166688" indent="-166688" algn="l" defTabSz="944563" rtl="0" eaLnBrk="0" fontAlgn="base" hangingPunct="0">
              <a:lnSpc>
                <a:spcPct val="90000"/>
              </a:lnSpc>
              <a:spcBef>
                <a:spcPct val="40000"/>
              </a:spcBef>
              <a:spcAft>
                <a:spcPct val="0"/>
              </a:spcAft>
              <a:buClr>
                <a:schemeClr val="tx2"/>
              </a:buClr>
              <a:buChar char="•"/>
              <a:defRPr sz="2000">
                <a:solidFill>
                  <a:schemeClr val="tx1"/>
                </a:solidFill>
                <a:latin typeface="+mn-lt"/>
                <a:ea typeface="+mn-ea"/>
                <a:cs typeface="+mn-cs"/>
              </a:defRPr>
            </a:lvl1pPr>
            <a:lvl2pPr marL="341313" indent="-173038" algn="l" defTabSz="944563" rtl="0" eaLnBrk="0" fontAlgn="base" hangingPunct="0">
              <a:lnSpc>
                <a:spcPct val="90000"/>
              </a:lnSpc>
              <a:spcBef>
                <a:spcPct val="40000"/>
              </a:spcBef>
              <a:spcAft>
                <a:spcPct val="0"/>
              </a:spcAft>
              <a:buClr>
                <a:schemeClr val="tx2"/>
              </a:buClr>
              <a:buFont typeface="Arial" pitchFamily="34" charset="0"/>
              <a:buChar char="–"/>
              <a:defRPr>
                <a:solidFill>
                  <a:schemeClr val="tx1"/>
                </a:solidFill>
                <a:latin typeface="+mn-lt"/>
              </a:defRPr>
            </a:lvl2pPr>
            <a:lvl3pPr marL="506413" indent="-163513" algn="l" defTabSz="944563" rtl="0" eaLnBrk="0" fontAlgn="base" hangingPunct="0">
              <a:lnSpc>
                <a:spcPct val="90000"/>
              </a:lnSpc>
              <a:spcBef>
                <a:spcPct val="40000"/>
              </a:spcBef>
              <a:spcAft>
                <a:spcPct val="0"/>
              </a:spcAft>
              <a:buClr>
                <a:schemeClr val="tx2"/>
              </a:buClr>
              <a:buChar char="•"/>
              <a:defRPr sz="1600">
                <a:solidFill>
                  <a:schemeClr val="tx1"/>
                </a:solidFill>
                <a:latin typeface="+mn-lt"/>
              </a:defRPr>
            </a:lvl3pPr>
            <a:lvl4pPr marL="688975" indent="-180975" algn="l" defTabSz="944563" rtl="0" eaLnBrk="0" fontAlgn="base" hangingPunct="0">
              <a:lnSpc>
                <a:spcPct val="90000"/>
              </a:lnSpc>
              <a:spcBef>
                <a:spcPct val="40000"/>
              </a:spcBef>
              <a:spcAft>
                <a:spcPct val="0"/>
              </a:spcAft>
              <a:buClr>
                <a:schemeClr val="tx2"/>
              </a:buClr>
              <a:buFont typeface="Arial" pitchFamily="34" charset="0"/>
              <a:buChar char="–"/>
              <a:defRPr sz="1600">
                <a:solidFill>
                  <a:schemeClr val="tx1"/>
                </a:solidFill>
                <a:latin typeface="+mn-lt"/>
              </a:defRPr>
            </a:lvl4pPr>
            <a:lvl5pPr marL="852488" indent="-161925" algn="l" defTabSz="944563" rtl="0" eaLnBrk="0" fontAlgn="base" hangingPunct="0">
              <a:lnSpc>
                <a:spcPct val="90000"/>
              </a:lnSpc>
              <a:spcBef>
                <a:spcPct val="40000"/>
              </a:spcBef>
              <a:spcAft>
                <a:spcPct val="0"/>
              </a:spcAft>
              <a:buClr>
                <a:schemeClr val="tx2"/>
              </a:buClr>
              <a:buFont typeface="Arial" pitchFamily="34" charset="0"/>
              <a:buChar char="»"/>
              <a:defRPr sz="1600">
                <a:solidFill>
                  <a:schemeClr val="tx1"/>
                </a:solidFill>
                <a:latin typeface="+mn-lt"/>
              </a:defRPr>
            </a:lvl5pPr>
            <a:lvl6pPr marL="1309688" indent="-161925" algn="l" defTabSz="944563" rtl="0" eaLnBrk="0" fontAlgn="base" hangingPunct="0">
              <a:lnSpc>
                <a:spcPct val="90000"/>
              </a:lnSpc>
              <a:spcBef>
                <a:spcPct val="40000"/>
              </a:spcBef>
              <a:spcAft>
                <a:spcPct val="0"/>
              </a:spcAft>
              <a:buClr>
                <a:schemeClr val="tx2"/>
              </a:buClr>
              <a:buFont typeface="Arial" pitchFamily="34" charset="0"/>
              <a:buChar char="»"/>
              <a:defRPr sz="1600">
                <a:solidFill>
                  <a:schemeClr val="tx1"/>
                </a:solidFill>
                <a:latin typeface="+mn-lt"/>
              </a:defRPr>
            </a:lvl6pPr>
            <a:lvl7pPr marL="1766888" indent="-161925" algn="l" defTabSz="944563" rtl="0" eaLnBrk="0" fontAlgn="base" hangingPunct="0">
              <a:lnSpc>
                <a:spcPct val="90000"/>
              </a:lnSpc>
              <a:spcBef>
                <a:spcPct val="40000"/>
              </a:spcBef>
              <a:spcAft>
                <a:spcPct val="0"/>
              </a:spcAft>
              <a:buClr>
                <a:schemeClr val="tx2"/>
              </a:buClr>
              <a:buFont typeface="Arial" pitchFamily="34" charset="0"/>
              <a:buChar char="»"/>
              <a:defRPr sz="1600">
                <a:solidFill>
                  <a:schemeClr val="tx1"/>
                </a:solidFill>
                <a:latin typeface="+mn-lt"/>
              </a:defRPr>
            </a:lvl7pPr>
            <a:lvl8pPr marL="2224088" indent="-161925" algn="l" defTabSz="944563" rtl="0" eaLnBrk="0" fontAlgn="base" hangingPunct="0">
              <a:lnSpc>
                <a:spcPct val="90000"/>
              </a:lnSpc>
              <a:spcBef>
                <a:spcPct val="40000"/>
              </a:spcBef>
              <a:spcAft>
                <a:spcPct val="0"/>
              </a:spcAft>
              <a:buClr>
                <a:schemeClr val="tx2"/>
              </a:buClr>
              <a:buFont typeface="Arial" pitchFamily="34" charset="0"/>
              <a:buChar char="»"/>
              <a:defRPr sz="1600">
                <a:solidFill>
                  <a:schemeClr val="tx1"/>
                </a:solidFill>
                <a:latin typeface="+mn-lt"/>
              </a:defRPr>
            </a:lvl8pPr>
            <a:lvl9pPr marL="2681288" indent="-161925" algn="l" defTabSz="944563" rtl="0" eaLnBrk="0" fontAlgn="base" hangingPunct="0">
              <a:lnSpc>
                <a:spcPct val="90000"/>
              </a:lnSpc>
              <a:spcBef>
                <a:spcPct val="40000"/>
              </a:spcBef>
              <a:spcAft>
                <a:spcPct val="0"/>
              </a:spcAft>
              <a:buClr>
                <a:schemeClr val="tx2"/>
              </a:buClr>
              <a:buFont typeface="Arial" pitchFamily="34" charset="0"/>
              <a:buChar char="»"/>
              <a:defRPr sz="1600">
                <a:solidFill>
                  <a:schemeClr val="tx1"/>
                </a:solidFill>
                <a:latin typeface="+mn-lt"/>
              </a:defRPr>
            </a:lvl9pPr>
          </a:lstStyle>
          <a:p>
            <a:r>
              <a:rPr lang="en-US" sz="1600" kern="0" dirty="0"/>
              <a:t>CSC Employee for 15.5 years</a:t>
            </a:r>
          </a:p>
          <a:p>
            <a:endParaRPr lang="en-US" sz="1600" kern="0" dirty="0"/>
          </a:p>
          <a:p>
            <a:r>
              <a:rPr lang="en-US" sz="1600" kern="0" dirty="0"/>
              <a:t>Held the following titles while at CSC</a:t>
            </a:r>
          </a:p>
          <a:p>
            <a:pPr lvl="1"/>
            <a:r>
              <a:rPr lang="en-US" sz="1400" kern="0" dirty="0"/>
              <a:t>Account manager </a:t>
            </a:r>
            <a:r>
              <a:rPr lang="en-US" sz="1400" kern="0" dirty="0" smtClean="0"/>
              <a:t>– BPO (1year)</a:t>
            </a:r>
            <a:endParaRPr lang="en-US" sz="1400" kern="0" dirty="0"/>
          </a:p>
          <a:p>
            <a:pPr lvl="1"/>
            <a:r>
              <a:rPr lang="en-US" sz="1400" kern="0" dirty="0"/>
              <a:t>Web Developer – </a:t>
            </a:r>
            <a:r>
              <a:rPr lang="en-US" sz="1400" kern="0" dirty="0" smtClean="0"/>
              <a:t>Infrastructure (6 years – ASP, JS, SQL)</a:t>
            </a:r>
            <a:endParaRPr lang="en-US" sz="1400" kern="0" dirty="0"/>
          </a:p>
          <a:p>
            <a:pPr lvl="1"/>
            <a:r>
              <a:rPr lang="en-US" sz="1400" kern="0" dirty="0"/>
              <a:t>Front end developer – POINT </a:t>
            </a:r>
            <a:r>
              <a:rPr lang="en-US" sz="1400" kern="0" dirty="0" smtClean="0"/>
              <a:t>IN (3 years - Java, JS)</a:t>
            </a:r>
            <a:endParaRPr lang="en-US" sz="1400" kern="0" dirty="0"/>
          </a:p>
          <a:p>
            <a:pPr lvl="1"/>
            <a:r>
              <a:rPr lang="en-US" sz="1400" kern="0" dirty="0"/>
              <a:t>SR Supervisor – Technical Implementation manager – POINT </a:t>
            </a:r>
            <a:r>
              <a:rPr lang="en-US" sz="1400" kern="0" dirty="0" smtClean="0"/>
              <a:t>IN (2 years)</a:t>
            </a:r>
            <a:endParaRPr lang="en-US" sz="1400" kern="0" dirty="0"/>
          </a:p>
          <a:p>
            <a:pPr lvl="1"/>
            <a:r>
              <a:rPr lang="en-US" sz="1400" kern="0" dirty="0"/>
              <a:t>SR System Administrator – </a:t>
            </a:r>
            <a:r>
              <a:rPr lang="en-US" sz="1400" kern="0" dirty="0" smtClean="0"/>
              <a:t>Infrastructure (2 years)</a:t>
            </a:r>
            <a:endParaRPr lang="en-US" sz="1400" kern="0" dirty="0"/>
          </a:p>
          <a:p>
            <a:pPr lvl="1"/>
            <a:r>
              <a:rPr lang="en-US" sz="1400" kern="0" dirty="0" smtClean="0"/>
              <a:t>Operations, Technical Manager </a:t>
            </a:r>
            <a:r>
              <a:rPr lang="en-US" sz="1400" kern="0" dirty="0"/>
              <a:t>– </a:t>
            </a:r>
            <a:r>
              <a:rPr lang="en-US" sz="1400" kern="0" dirty="0" smtClean="0"/>
              <a:t>Infrastructure (1 year)</a:t>
            </a:r>
            <a:endParaRPr lang="en-US" sz="1400" kern="0" dirty="0"/>
          </a:p>
          <a:p>
            <a:pPr lvl="1"/>
            <a:endParaRPr lang="en-US" sz="1400" kern="0" dirty="0"/>
          </a:p>
          <a:p>
            <a:r>
              <a:rPr lang="en-US" sz="1600" kern="0" dirty="0" smtClean="0"/>
              <a:t>Came to Dynatrace one year ago before our DevOps transformation was complete.</a:t>
            </a:r>
            <a:endParaRPr lang="en-US" sz="1600" kern="0" dirty="0"/>
          </a:p>
        </p:txBody>
      </p:sp>
      <p:sp>
        <p:nvSpPr>
          <p:cNvPr id="4" name="Rectangle 3"/>
          <p:cNvSpPr/>
          <p:nvPr/>
        </p:nvSpPr>
        <p:spPr bwMode="auto">
          <a:xfrm>
            <a:off x="3468914" y="4876800"/>
            <a:ext cx="2191657" cy="166914"/>
          </a:xfrm>
          <a:prstGeom prst="rect">
            <a:avLst/>
          </a:prstGeom>
          <a:solidFill>
            <a:schemeClr val="tx1"/>
          </a:solidFill>
          <a:ln w="9525">
            <a:noFill/>
            <a:miter lim="800000"/>
            <a:headEnd/>
            <a:tailEnd/>
          </a:ln>
          <a:effectLst/>
        </p:spPr>
        <p:txBody>
          <a:bodyPr wrap="none" rtlCol="0" anchor="ctr"/>
          <a:lstStyle/>
          <a:p>
            <a:pPr algn="ctr"/>
            <a:endParaRPr lang="en-US"/>
          </a:p>
        </p:txBody>
      </p:sp>
    </p:spTree>
    <p:extLst>
      <p:ext uri="{BB962C8B-B14F-4D97-AF65-F5344CB8AC3E}">
        <p14:creationId xmlns:p14="http://schemas.microsoft.com/office/powerpoint/2010/main" val="4192385418"/>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762000" y="539174"/>
            <a:ext cx="2133600" cy="584776"/>
          </a:xfrm>
          <a:prstGeom prst="rect">
            <a:avLst/>
          </a:prstGeom>
          <a:noFill/>
        </p:spPr>
        <p:txBody>
          <a:bodyPr wrap="square" rtlCol="0">
            <a:spAutoFit/>
          </a:bodyPr>
          <a:lstStyle/>
          <a:p>
            <a:r>
              <a:rPr lang="en-US" sz="1600" b="1" dirty="0" smtClean="0">
                <a:solidFill>
                  <a:srgbClr val="0090B6"/>
                </a:solidFill>
                <a:latin typeface="Open Sans"/>
                <a:cs typeface="Open Sans"/>
              </a:rPr>
              <a:t>Gap-Free</a:t>
            </a:r>
            <a:br>
              <a:rPr lang="en-US" sz="1600" b="1" dirty="0" smtClean="0">
                <a:solidFill>
                  <a:srgbClr val="0090B6"/>
                </a:solidFill>
                <a:latin typeface="Open Sans"/>
                <a:cs typeface="Open Sans"/>
              </a:rPr>
            </a:br>
            <a:r>
              <a:rPr lang="en-US" sz="1600" b="1" dirty="0" smtClean="0">
                <a:solidFill>
                  <a:srgbClr val="0090B6"/>
                </a:solidFill>
                <a:latin typeface="Open Sans"/>
                <a:cs typeface="Open Sans"/>
              </a:rPr>
              <a:t>Data</a:t>
            </a:r>
            <a:endParaRPr lang="en-US" sz="1600" b="1" dirty="0">
              <a:solidFill>
                <a:srgbClr val="0090B6"/>
              </a:solidFill>
              <a:latin typeface="Open Sans"/>
              <a:cs typeface="Open Sans"/>
            </a:endParaRPr>
          </a:p>
        </p:txBody>
      </p:sp>
      <p:cxnSp>
        <p:nvCxnSpPr>
          <p:cNvPr id="19" name="Straight Connector 18"/>
          <p:cNvCxnSpPr/>
          <p:nvPr/>
        </p:nvCxnSpPr>
        <p:spPr>
          <a:xfrm>
            <a:off x="2895600" y="514350"/>
            <a:ext cx="0" cy="3854834"/>
          </a:xfrm>
          <a:prstGeom prst="line">
            <a:avLst/>
          </a:prstGeom>
          <a:ln/>
        </p:spPr>
        <p:style>
          <a:lnRef idx="1">
            <a:schemeClr val="accent1"/>
          </a:lnRef>
          <a:fillRef idx="0">
            <a:schemeClr val="accent1"/>
          </a:fillRef>
          <a:effectRef idx="0">
            <a:schemeClr val="accent1"/>
          </a:effectRef>
          <a:fontRef idx="minor">
            <a:schemeClr val="tx1"/>
          </a:fontRef>
        </p:style>
      </p:cxnSp>
      <p:pic>
        <p:nvPicPr>
          <p:cNvPr id="22" name="Picture 21" descr="application_insights copy.png"/>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31863" y="446361"/>
            <a:ext cx="753789" cy="753789"/>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71800" y="735071"/>
            <a:ext cx="6045180" cy="351307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67400" y="1685892"/>
            <a:ext cx="3034589" cy="2926880"/>
          </a:xfrm>
          <a:prstGeom prst="rect">
            <a:avLst/>
          </a:prstGeom>
        </p:spPr>
      </p:pic>
      <p:grpSp>
        <p:nvGrpSpPr>
          <p:cNvPr id="9" name="Group 8"/>
          <p:cNvGrpSpPr/>
          <p:nvPr/>
        </p:nvGrpSpPr>
        <p:grpSpPr>
          <a:xfrm>
            <a:off x="4038600" y="209550"/>
            <a:ext cx="1802130" cy="884486"/>
            <a:chOff x="4495800" y="985422"/>
            <a:chExt cx="1802130" cy="884486"/>
          </a:xfrm>
        </p:grpSpPr>
        <p:sp>
          <p:nvSpPr>
            <p:cNvPr id="10" name="Rounded Rectangle 9"/>
            <p:cNvSpPr/>
            <p:nvPr/>
          </p:nvSpPr>
          <p:spPr bwMode="auto">
            <a:xfrm>
              <a:off x="4495800" y="985422"/>
              <a:ext cx="1802130" cy="502919"/>
            </a:xfrm>
            <a:prstGeom prst="roundRect">
              <a:avLst>
                <a:gd name="adj" fmla="val 1934"/>
              </a:avLst>
            </a:prstGeom>
            <a:solidFill>
              <a:sysClr val="window" lastClr="FFFFFF"/>
            </a:solidFill>
            <a:ln w="19050">
              <a:solidFill>
                <a:srgbClr val="81BB00"/>
              </a:solidFill>
              <a:miter lim="800000"/>
              <a:headEnd/>
              <a:tailEnd/>
            </a:ln>
            <a:effectLst/>
          </p:spPr>
          <p:txBody>
            <a:bodyPr wrap="squar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kern="0" noProof="0" dirty="0" smtClean="0">
                  <a:solidFill>
                    <a:prstClr val="black"/>
                  </a:solidFill>
                  <a:latin typeface="Open Sans"/>
                  <a:cs typeface="Open Sans"/>
                </a:rPr>
                <a:t>cross-tier method-level analysis</a:t>
              </a:r>
              <a:endParaRPr kumimoji="0" lang="en-US" sz="1050" b="0" i="0" u="none" strike="noStrike" kern="0" cap="none" spc="0" normalizeH="0" baseline="0" noProof="0" dirty="0">
                <a:ln>
                  <a:noFill/>
                </a:ln>
                <a:solidFill>
                  <a:prstClr val="black"/>
                </a:solidFill>
                <a:effectLst/>
                <a:uLnTx/>
                <a:uFillTx/>
                <a:latin typeface="Open Sans"/>
                <a:cs typeface="Open Sans"/>
              </a:endParaRPr>
            </a:p>
          </p:txBody>
        </p:sp>
        <p:cxnSp>
          <p:nvCxnSpPr>
            <p:cNvPr id="11" name="Straight Arrow Connector 10"/>
            <p:cNvCxnSpPr/>
            <p:nvPr/>
          </p:nvCxnSpPr>
          <p:spPr>
            <a:xfrm>
              <a:off x="4495800" y="1330158"/>
              <a:ext cx="0" cy="539750"/>
            </a:xfrm>
            <a:prstGeom prst="straightConnector1">
              <a:avLst/>
            </a:prstGeom>
            <a:ln w="19050">
              <a:solidFill>
                <a:srgbClr val="81BB00"/>
              </a:solidFill>
              <a:tailEnd type="oval"/>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5959020" y="894805"/>
            <a:ext cx="1802130" cy="884486"/>
            <a:chOff x="4495800" y="985422"/>
            <a:chExt cx="1802130" cy="884486"/>
          </a:xfrm>
        </p:grpSpPr>
        <p:sp>
          <p:nvSpPr>
            <p:cNvPr id="14" name="Rounded Rectangle 13"/>
            <p:cNvSpPr/>
            <p:nvPr/>
          </p:nvSpPr>
          <p:spPr bwMode="auto">
            <a:xfrm>
              <a:off x="4495800" y="985422"/>
              <a:ext cx="1802130" cy="502919"/>
            </a:xfrm>
            <a:prstGeom prst="roundRect">
              <a:avLst>
                <a:gd name="adj" fmla="val 1934"/>
              </a:avLst>
            </a:prstGeom>
            <a:solidFill>
              <a:sysClr val="window" lastClr="FFFFFF"/>
            </a:solidFill>
            <a:ln w="19050">
              <a:solidFill>
                <a:srgbClr val="81BB00"/>
              </a:solidFill>
              <a:miter lim="800000"/>
              <a:headEnd/>
              <a:tailEnd/>
            </a:ln>
            <a:effectLst/>
          </p:spPr>
          <p:txBody>
            <a:bodyPr wrap="squar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kern="0" dirty="0">
                  <a:solidFill>
                    <a:prstClr val="black"/>
                  </a:solidFill>
                  <a:latin typeface="Open Sans"/>
                  <a:cs typeface="Open Sans"/>
                </a:rPr>
                <a:t>l</a:t>
              </a:r>
              <a:r>
                <a:rPr lang="en-US" sz="1050" kern="0" dirty="0" smtClean="0">
                  <a:solidFill>
                    <a:prstClr val="black"/>
                  </a:solidFill>
                  <a:latin typeface="Open Sans"/>
                  <a:cs typeface="Open Sans"/>
                </a:rPr>
                <a:t>ine-of-code facts for problem resolution</a:t>
              </a:r>
              <a:endParaRPr kumimoji="0" lang="en-US" sz="1050" b="0" i="0" u="none" strike="noStrike" kern="0" cap="none" spc="0" normalizeH="0" baseline="0" noProof="0" dirty="0">
                <a:ln>
                  <a:noFill/>
                </a:ln>
                <a:solidFill>
                  <a:prstClr val="black"/>
                </a:solidFill>
                <a:effectLst/>
                <a:uLnTx/>
                <a:uFillTx/>
                <a:latin typeface="Open Sans"/>
                <a:cs typeface="Open Sans"/>
              </a:endParaRPr>
            </a:p>
          </p:txBody>
        </p:sp>
        <p:cxnSp>
          <p:nvCxnSpPr>
            <p:cNvPr id="15" name="Straight Arrow Connector 14"/>
            <p:cNvCxnSpPr/>
            <p:nvPr/>
          </p:nvCxnSpPr>
          <p:spPr>
            <a:xfrm>
              <a:off x="4495800" y="1330158"/>
              <a:ext cx="0" cy="539750"/>
            </a:xfrm>
            <a:prstGeom prst="straightConnector1">
              <a:avLst/>
            </a:prstGeom>
            <a:ln w="19050">
              <a:solidFill>
                <a:srgbClr val="81BB00"/>
              </a:solidFill>
              <a:tailEnd type="ova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5824440" y="1685892"/>
            <a:ext cx="1802130" cy="884486"/>
            <a:chOff x="4495800" y="985422"/>
            <a:chExt cx="1802130" cy="884486"/>
          </a:xfrm>
        </p:grpSpPr>
        <p:sp>
          <p:nvSpPr>
            <p:cNvPr id="17" name="Rounded Rectangle 16"/>
            <p:cNvSpPr/>
            <p:nvPr/>
          </p:nvSpPr>
          <p:spPr bwMode="auto">
            <a:xfrm>
              <a:off x="4495800" y="985422"/>
              <a:ext cx="1802130" cy="502919"/>
            </a:xfrm>
            <a:prstGeom prst="roundRect">
              <a:avLst>
                <a:gd name="adj" fmla="val 1934"/>
              </a:avLst>
            </a:prstGeom>
            <a:solidFill>
              <a:sysClr val="window" lastClr="FFFFFF"/>
            </a:solidFill>
            <a:ln w="19050">
              <a:solidFill>
                <a:srgbClr val="81BB00"/>
              </a:solidFill>
              <a:miter lim="800000"/>
              <a:headEnd/>
              <a:tailEnd/>
            </a:ln>
            <a:effectLst/>
          </p:spPr>
          <p:txBody>
            <a:bodyPr wrap="squar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kern="0" noProof="0" dirty="0" smtClean="0">
                  <a:solidFill>
                    <a:prstClr val="black"/>
                  </a:solidFill>
                  <a:latin typeface="Open Sans"/>
                  <a:cs typeface="Open Sans"/>
                </a:rPr>
                <a:t>method arguments, bind values and more for individual transactions</a:t>
              </a:r>
              <a:endParaRPr kumimoji="0" lang="en-US" sz="1050" b="0" i="0" u="none" strike="noStrike" kern="0" cap="none" spc="0" normalizeH="0" baseline="0" noProof="0" dirty="0">
                <a:ln>
                  <a:noFill/>
                </a:ln>
                <a:solidFill>
                  <a:prstClr val="black"/>
                </a:solidFill>
                <a:effectLst/>
                <a:uLnTx/>
                <a:uFillTx/>
                <a:latin typeface="Open Sans"/>
                <a:cs typeface="Open Sans"/>
              </a:endParaRPr>
            </a:p>
          </p:txBody>
        </p:sp>
        <p:cxnSp>
          <p:nvCxnSpPr>
            <p:cNvPr id="18" name="Straight Arrow Connector 17"/>
            <p:cNvCxnSpPr/>
            <p:nvPr/>
          </p:nvCxnSpPr>
          <p:spPr>
            <a:xfrm>
              <a:off x="4495800" y="1330158"/>
              <a:ext cx="0" cy="539750"/>
            </a:xfrm>
            <a:prstGeom prst="straightConnector1">
              <a:avLst/>
            </a:prstGeom>
            <a:ln w="19050">
              <a:solidFill>
                <a:srgbClr val="81BB00"/>
              </a:solidFill>
              <a:tailEnd type="oval"/>
            </a:ln>
          </p:spPr>
          <p:style>
            <a:lnRef idx="1">
              <a:schemeClr val="accent1"/>
            </a:lnRef>
            <a:fillRef idx="0">
              <a:schemeClr val="accent1"/>
            </a:fillRef>
            <a:effectRef idx="0">
              <a:schemeClr val="accent1"/>
            </a:effectRef>
            <a:fontRef idx="minor">
              <a:schemeClr val="tx1"/>
            </a:fontRef>
          </p:style>
        </p:cxnSp>
      </p:grpSp>
      <p:sp>
        <p:nvSpPr>
          <p:cNvPr id="20" name="Rectangle 19"/>
          <p:cNvSpPr/>
          <p:nvPr/>
        </p:nvSpPr>
        <p:spPr bwMode="auto">
          <a:xfrm>
            <a:off x="3468914" y="4876800"/>
            <a:ext cx="2191657" cy="166914"/>
          </a:xfrm>
          <a:prstGeom prst="rect">
            <a:avLst/>
          </a:prstGeom>
          <a:solidFill>
            <a:schemeClr val="tx1"/>
          </a:solidFill>
          <a:ln w="9525">
            <a:noFill/>
            <a:miter lim="800000"/>
            <a:headEnd/>
            <a:tailEnd/>
          </a:ln>
          <a:effectLst/>
        </p:spPr>
        <p:txBody>
          <a:bodyPr wrap="none" rtlCol="0" anchor="ctr"/>
          <a:lstStyle/>
          <a:p>
            <a:pPr algn="ctr"/>
            <a:endParaRPr lang="en-US"/>
          </a:p>
        </p:txBody>
      </p:sp>
    </p:spTree>
    <p:extLst>
      <p:ext uri="{BB962C8B-B14F-4D97-AF65-F5344CB8AC3E}">
        <p14:creationId xmlns:p14="http://schemas.microsoft.com/office/powerpoint/2010/main" val="3664041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par>
                                <p:cTn id="13" presetID="9"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dissolv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nodeType="clickEffect">
                                  <p:stCondLst>
                                    <p:cond delay="0"/>
                                  </p:stCondLst>
                                  <p:childTnLst>
                                    <p:animEffect transition="out" filter="dissolve">
                                      <p:cBhvr>
                                        <p:cTn id="19" dur="500"/>
                                        <p:tgtEl>
                                          <p:spTgt spid="16"/>
                                        </p:tgtEl>
                                      </p:cBhvr>
                                    </p:animEffect>
                                    <p:set>
                                      <p:cBhvr>
                                        <p:cTn id="20" dur="1" fill="hold">
                                          <p:stCondLst>
                                            <p:cond delay="499"/>
                                          </p:stCondLst>
                                        </p:cTn>
                                        <p:tgtEl>
                                          <p:spTgt spid="16"/>
                                        </p:tgtEl>
                                        <p:attrNameLst>
                                          <p:attrName>style.visibility</p:attrName>
                                        </p:attrNameLst>
                                      </p:cBhvr>
                                      <p:to>
                                        <p:strVal val="hidden"/>
                                      </p:to>
                                    </p:set>
                                  </p:childTnLst>
                                </p:cTn>
                              </p:par>
                              <p:par>
                                <p:cTn id="21" presetID="9"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dissolve">
                                      <p:cBhvr>
                                        <p:cTn id="23" dur="500"/>
                                        <p:tgtEl>
                                          <p:spTgt spid="8"/>
                                        </p:tgtEl>
                                      </p:cBhvr>
                                    </p:animEffect>
                                  </p:childTnLst>
                                </p:cTn>
                              </p:par>
                              <p:par>
                                <p:cTn id="24" presetID="9"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dissolv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xit" presetSubtype="0" fill="hold" nodeType="clickEffect">
                                  <p:stCondLst>
                                    <p:cond delay="0"/>
                                  </p:stCondLst>
                                  <p:childTnLst>
                                    <p:animEffect transition="out" filter="dissolve">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762000" y="539174"/>
            <a:ext cx="2133600" cy="584776"/>
          </a:xfrm>
          <a:prstGeom prst="rect">
            <a:avLst/>
          </a:prstGeom>
          <a:noFill/>
        </p:spPr>
        <p:txBody>
          <a:bodyPr wrap="square" rtlCol="0">
            <a:spAutoFit/>
          </a:bodyPr>
          <a:lstStyle/>
          <a:p>
            <a:r>
              <a:rPr lang="en-US" sz="1600" dirty="0" smtClean="0">
                <a:solidFill>
                  <a:schemeClr val="bg1">
                    <a:lumMod val="75000"/>
                  </a:schemeClr>
                </a:solidFill>
                <a:latin typeface="Open Sans"/>
                <a:cs typeface="Open Sans"/>
              </a:rPr>
              <a:t>Gap-Free</a:t>
            </a:r>
            <a:br>
              <a:rPr lang="en-US" sz="1600" dirty="0" smtClean="0">
                <a:solidFill>
                  <a:schemeClr val="bg1">
                    <a:lumMod val="75000"/>
                  </a:schemeClr>
                </a:solidFill>
                <a:latin typeface="Open Sans"/>
                <a:cs typeface="Open Sans"/>
              </a:rPr>
            </a:br>
            <a:r>
              <a:rPr lang="en-US" sz="1600" dirty="0" smtClean="0">
                <a:solidFill>
                  <a:schemeClr val="bg1">
                    <a:lumMod val="75000"/>
                  </a:schemeClr>
                </a:solidFill>
                <a:latin typeface="Open Sans"/>
                <a:cs typeface="Open Sans"/>
              </a:rPr>
              <a:t>Data</a:t>
            </a:r>
            <a:endParaRPr lang="en-US" sz="1600" dirty="0">
              <a:solidFill>
                <a:schemeClr val="bg1">
                  <a:lumMod val="75000"/>
                </a:schemeClr>
              </a:solidFill>
              <a:latin typeface="Open Sans"/>
              <a:cs typeface="Open Sans"/>
            </a:endParaRPr>
          </a:p>
        </p:txBody>
      </p:sp>
      <p:sp>
        <p:nvSpPr>
          <p:cNvPr id="14" name="TextBox 13"/>
          <p:cNvSpPr txBox="1"/>
          <p:nvPr/>
        </p:nvSpPr>
        <p:spPr>
          <a:xfrm>
            <a:off x="762000" y="1352550"/>
            <a:ext cx="2133600" cy="584776"/>
          </a:xfrm>
          <a:prstGeom prst="rect">
            <a:avLst/>
          </a:prstGeom>
          <a:noFill/>
        </p:spPr>
        <p:txBody>
          <a:bodyPr wrap="square" rtlCol="0">
            <a:spAutoFit/>
          </a:bodyPr>
          <a:lstStyle/>
          <a:p>
            <a:r>
              <a:rPr lang="en-US" sz="1600" b="1" dirty="0">
                <a:solidFill>
                  <a:srgbClr val="0090B6"/>
                </a:solidFill>
                <a:latin typeface="Open Sans"/>
                <a:cs typeface="Open Sans"/>
              </a:rPr>
              <a:t>Performance Build &amp; Test Automation</a:t>
            </a:r>
          </a:p>
        </p:txBody>
      </p:sp>
      <p:pic>
        <p:nvPicPr>
          <p:cNvPr id="22" name="Picture 21" descr="application_insights copy.png"/>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31863" y="446361"/>
            <a:ext cx="753789" cy="753789"/>
          </a:xfrm>
          <a:prstGeom prst="rect">
            <a:avLst/>
          </a:prstGeom>
        </p:spPr>
      </p:pic>
      <p:pic>
        <p:nvPicPr>
          <p:cNvPr id="2" name="Picture 1" descr="content_management copy.png"/>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52937" y="1362705"/>
            <a:ext cx="685263" cy="685263"/>
          </a:xfrm>
          <a:prstGeom prst="rect">
            <a:avLst/>
          </a:prstGeom>
        </p:spPr>
      </p:pic>
      <p:cxnSp>
        <p:nvCxnSpPr>
          <p:cNvPr id="48" name="Straight Connector 47"/>
          <p:cNvCxnSpPr/>
          <p:nvPr/>
        </p:nvCxnSpPr>
        <p:spPr>
          <a:xfrm>
            <a:off x="2895600" y="514350"/>
            <a:ext cx="0" cy="3854834"/>
          </a:xfrm>
          <a:prstGeom prst="line">
            <a:avLst/>
          </a:prstGeom>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5"/>
          <a:stretch>
            <a:fillRect/>
          </a:stretch>
        </p:blipFill>
        <p:spPr>
          <a:xfrm>
            <a:off x="2943052" y="1200149"/>
            <a:ext cx="6125308" cy="3169035"/>
          </a:xfrm>
          <a:prstGeom prst="rect">
            <a:avLst/>
          </a:prstGeom>
          <a:ln>
            <a:noFill/>
          </a:ln>
          <a:effectLst>
            <a:outerShdw blurRad="292100" dist="139700" dir="2700000" algn="tl" rotWithShape="0">
              <a:srgbClr val="333333">
                <a:alpha val="65000"/>
              </a:srgbClr>
            </a:outerShdw>
          </a:effectLst>
        </p:spPr>
      </p:pic>
      <p:pic>
        <p:nvPicPr>
          <p:cNvPr id="56" name="Picture 55"/>
          <p:cNvPicPr>
            <a:picLocks noChangeAspect="1"/>
          </p:cNvPicPr>
          <p:nvPr/>
        </p:nvPicPr>
        <p:blipFill>
          <a:blip r:embed="rId6"/>
          <a:stretch>
            <a:fillRect/>
          </a:stretch>
        </p:blipFill>
        <p:spPr>
          <a:xfrm>
            <a:off x="4038600" y="285750"/>
            <a:ext cx="3810748" cy="801809"/>
          </a:xfrm>
          <a:prstGeom prst="rect">
            <a:avLst/>
          </a:prstGeom>
        </p:spPr>
      </p:pic>
      <p:grpSp>
        <p:nvGrpSpPr>
          <p:cNvPr id="9" name="Group 8"/>
          <p:cNvGrpSpPr/>
          <p:nvPr/>
        </p:nvGrpSpPr>
        <p:grpSpPr>
          <a:xfrm>
            <a:off x="4800600" y="1087686"/>
            <a:ext cx="1802130" cy="884486"/>
            <a:chOff x="4495800" y="985422"/>
            <a:chExt cx="1802130" cy="884486"/>
          </a:xfrm>
        </p:grpSpPr>
        <p:sp>
          <p:nvSpPr>
            <p:cNvPr id="10" name="Rounded Rectangle 9"/>
            <p:cNvSpPr/>
            <p:nvPr/>
          </p:nvSpPr>
          <p:spPr bwMode="auto">
            <a:xfrm>
              <a:off x="4495800" y="985422"/>
              <a:ext cx="1802130" cy="502919"/>
            </a:xfrm>
            <a:prstGeom prst="roundRect">
              <a:avLst>
                <a:gd name="adj" fmla="val 1934"/>
              </a:avLst>
            </a:prstGeom>
            <a:solidFill>
              <a:sysClr val="window" lastClr="FFFFFF"/>
            </a:solidFill>
            <a:ln w="19050">
              <a:solidFill>
                <a:srgbClr val="81BB00"/>
              </a:solidFill>
              <a:miter lim="800000"/>
              <a:headEnd/>
              <a:tailEnd/>
            </a:ln>
            <a:effectLst/>
          </p:spPr>
          <p:txBody>
            <a:bodyPr wrap="squar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kern="0" noProof="0" dirty="0" smtClean="0">
                  <a:solidFill>
                    <a:prstClr val="black"/>
                  </a:solidFill>
                  <a:latin typeface="Open Sans"/>
                  <a:cs typeface="Open Sans"/>
                </a:rPr>
                <a:t>quantify </a:t>
              </a:r>
              <a:r>
                <a:rPr lang="en-US" sz="1050" kern="0" noProof="0" dirty="0" err="1" smtClean="0">
                  <a:solidFill>
                    <a:prstClr val="black"/>
                  </a:solidFill>
                  <a:latin typeface="Open Sans"/>
                  <a:cs typeface="Open Sans"/>
                </a:rPr>
                <a:t>bui</a:t>
              </a:r>
              <a:r>
                <a:rPr lang="en-US" sz="1050" kern="0" dirty="0" err="1" smtClean="0">
                  <a:solidFill>
                    <a:prstClr val="black"/>
                  </a:solidFill>
                  <a:latin typeface="Open Sans"/>
                  <a:cs typeface="Open Sans"/>
                </a:rPr>
                <a:t>ld</a:t>
              </a:r>
              <a:r>
                <a:rPr lang="en-US" sz="1050" kern="0" dirty="0" smtClean="0">
                  <a:solidFill>
                    <a:prstClr val="black"/>
                  </a:solidFill>
                  <a:latin typeface="Open Sans"/>
                  <a:cs typeface="Open Sans"/>
                </a:rPr>
                <a:t>-over-build progress</a:t>
              </a:r>
              <a:endParaRPr kumimoji="0" lang="en-US" sz="1050" b="0" i="0" u="none" strike="noStrike" kern="0" cap="none" spc="0" normalizeH="0" baseline="0" noProof="0" dirty="0">
                <a:ln>
                  <a:noFill/>
                </a:ln>
                <a:solidFill>
                  <a:prstClr val="black"/>
                </a:solidFill>
                <a:effectLst/>
                <a:uLnTx/>
                <a:uFillTx/>
                <a:latin typeface="Open Sans"/>
                <a:cs typeface="Open Sans"/>
              </a:endParaRPr>
            </a:p>
          </p:txBody>
        </p:sp>
        <p:cxnSp>
          <p:nvCxnSpPr>
            <p:cNvPr id="11" name="Straight Arrow Connector 10"/>
            <p:cNvCxnSpPr/>
            <p:nvPr/>
          </p:nvCxnSpPr>
          <p:spPr>
            <a:xfrm>
              <a:off x="4495800" y="1330158"/>
              <a:ext cx="0" cy="539750"/>
            </a:xfrm>
            <a:prstGeom prst="straightConnector1">
              <a:avLst/>
            </a:prstGeom>
            <a:ln w="19050">
              <a:solidFill>
                <a:srgbClr val="81BB00"/>
              </a:solidFill>
              <a:tailEnd type="oval"/>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4953001" y="1947018"/>
            <a:ext cx="1802130" cy="884486"/>
            <a:chOff x="4495800" y="985422"/>
            <a:chExt cx="1802130" cy="884486"/>
          </a:xfrm>
        </p:grpSpPr>
        <p:sp>
          <p:nvSpPr>
            <p:cNvPr id="15" name="Rounded Rectangle 14"/>
            <p:cNvSpPr/>
            <p:nvPr/>
          </p:nvSpPr>
          <p:spPr bwMode="auto">
            <a:xfrm>
              <a:off x="4495800" y="985422"/>
              <a:ext cx="1802130" cy="502919"/>
            </a:xfrm>
            <a:prstGeom prst="roundRect">
              <a:avLst>
                <a:gd name="adj" fmla="val 1934"/>
              </a:avLst>
            </a:prstGeom>
            <a:solidFill>
              <a:sysClr val="window" lastClr="FFFFFF"/>
            </a:solidFill>
            <a:ln w="19050">
              <a:solidFill>
                <a:srgbClr val="81BB00"/>
              </a:solidFill>
              <a:miter lim="800000"/>
              <a:headEnd/>
              <a:tailEnd/>
            </a:ln>
            <a:effectLst/>
          </p:spPr>
          <p:txBody>
            <a:bodyPr wrap="squar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kern="0" noProof="0" dirty="0" smtClean="0">
                  <a:solidFill>
                    <a:prstClr val="black"/>
                  </a:solidFill>
                  <a:latin typeface="Open Sans"/>
                  <a:cs typeface="Open Sans"/>
                </a:rPr>
                <a:t>summary test results for integration, browser, …</a:t>
              </a:r>
              <a:endParaRPr kumimoji="0" lang="en-US" sz="1050" b="0" i="0" u="none" strike="noStrike" kern="0" cap="none" spc="0" normalizeH="0" baseline="0" noProof="0" dirty="0">
                <a:ln>
                  <a:noFill/>
                </a:ln>
                <a:solidFill>
                  <a:prstClr val="black"/>
                </a:solidFill>
                <a:effectLst/>
                <a:uLnTx/>
                <a:uFillTx/>
                <a:latin typeface="Open Sans"/>
                <a:cs typeface="Open Sans"/>
              </a:endParaRPr>
            </a:p>
          </p:txBody>
        </p:sp>
        <p:cxnSp>
          <p:nvCxnSpPr>
            <p:cNvPr id="16" name="Straight Arrow Connector 15"/>
            <p:cNvCxnSpPr/>
            <p:nvPr/>
          </p:nvCxnSpPr>
          <p:spPr>
            <a:xfrm>
              <a:off x="4495800" y="1330158"/>
              <a:ext cx="0" cy="539750"/>
            </a:xfrm>
            <a:prstGeom prst="straightConnector1">
              <a:avLst/>
            </a:prstGeom>
            <a:ln w="19050">
              <a:solidFill>
                <a:srgbClr val="81BB00"/>
              </a:solidFill>
              <a:tailEnd type="oval"/>
            </a:ln>
          </p:spPr>
          <p:style>
            <a:lnRef idx="1">
              <a:schemeClr val="accent1"/>
            </a:lnRef>
            <a:fillRef idx="0">
              <a:schemeClr val="accent1"/>
            </a:fillRef>
            <a:effectRef idx="0">
              <a:schemeClr val="accent1"/>
            </a:effectRef>
            <a:fontRef idx="minor">
              <a:schemeClr val="tx1"/>
            </a:fontRef>
          </p:style>
        </p:cxnSp>
      </p:grpSp>
      <p:sp>
        <p:nvSpPr>
          <p:cNvPr id="17" name="Rectangle 16"/>
          <p:cNvSpPr/>
          <p:nvPr/>
        </p:nvSpPr>
        <p:spPr bwMode="auto">
          <a:xfrm>
            <a:off x="3468914" y="4876800"/>
            <a:ext cx="2191657" cy="166914"/>
          </a:xfrm>
          <a:prstGeom prst="rect">
            <a:avLst/>
          </a:prstGeom>
          <a:solidFill>
            <a:schemeClr val="tx1"/>
          </a:solidFill>
          <a:ln w="9525">
            <a:noFill/>
            <a:miter lim="800000"/>
            <a:headEnd/>
            <a:tailEnd/>
          </a:ln>
          <a:effectLst/>
        </p:spPr>
        <p:txBody>
          <a:bodyPr wrap="none" rtlCol="0" anchor="ctr"/>
          <a:lstStyle/>
          <a:p>
            <a:pPr algn="ctr"/>
            <a:endParaRPr lang="en-US"/>
          </a:p>
        </p:txBody>
      </p:sp>
    </p:spTree>
    <p:extLst>
      <p:ext uri="{BB962C8B-B14F-4D97-AF65-F5344CB8AC3E}">
        <p14:creationId xmlns:p14="http://schemas.microsoft.com/office/powerpoint/2010/main" val="2933554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integration copy.png"/>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52400" y="2083184"/>
            <a:ext cx="753789" cy="753789"/>
          </a:xfrm>
          <a:prstGeom prst="rect">
            <a:avLst/>
          </a:prstGeom>
        </p:spPr>
      </p:pic>
      <p:sp>
        <p:nvSpPr>
          <p:cNvPr id="13" name="TextBox 12"/>
          <p:cNvSpPr txBox="1"/>
          <p:nvPr/>
        </p:nvSpPr>
        <p:spPr>
          <a:xfrm>
            <a:off x="762000" y="539174"/>
            <a:ext cx="2133600" cy="584776"/>
          </a:xfrm>
          <a:prstGeom prst="rect">
            <a:avLst/>
          </a:prstGeom>
          <a:noFill/>
        </p:spPr>
        <p:txBody>
          <a:bodyPr wrap="square" rtlCol="0">
            <a:spAutoFit/>
          </a:bodyPr>
          <a:lstStyle/>
          <a:p>
            <a:r>
              <a:rPr lang="en-US" sz="1600" dirty="0" smtClean="0">
                <a:solidFill>
                  <a:schemeClr val="bg1">
                    <a:lumMod val="75000"/>
                  </a:schemeClr>
                </a:solidFill>
                <a:latin typeface="Open Sans"/>
                <a:cs typeface="Open Sans"/>
              </a:rPr>
              <a:t>Gap-Free</a:t>
            </a:r>
            <a:br>
              <a:rPr lang="en-US" sz="1600" dirty="0" smtClean="0">
                <a:solidFill>
                  <a:schemeClr val="bg1">
                    <a:lumMod val="75000"/>
                  </a:schemeClr>
                </a:solidFill>
                <a:latin typeface="Open Sans"/>
                <a:cs typeface="Open Sans"/>
              </a:rPr>
            </a:br>
            <a:r>
              <a:rPr lang="en-US" sz="1600" dirty="0" smtClean="0">
                <a:solidFill>
                  <a:schemeClr val="bg1">
                    <a:lumMod val="75000"/>
                  </a:schemeClr>
                </a:solidFill>
                <a:latin typeface="Open Sans"/>
                <a:cs typeface="Open Sans"/>
              </a:rPr>
              <a:t>Data</a:t>
            </a:r>
            <a:endParaRPr lang="en-US" sz="1600" dirty="0">
              <a:solidFill>
                <a:schemeClr val="bg1">
                  <a:lumMod val="75000"/>
                </a:schemeClr>
              </a:solidFill>
              <a:latin typeface="Open Sans"/>
              <a:cs typeface="Open Sans"/>
            </a:endParaRPr>
          </a:p>
        </p:txBody>
      </p:sp>
      <p:sp>
        <p:nvSpPr>
          <p:cNvPr id="14" name="TextBox 13"/>
          <p:cNvSpPr txBox="1"/>
          <p:nvPr/>
        </p:nvSpPr>
        <p:spPr>
          <a:xfrm>
            <a:off x="762000" y="1352550"/>
            <a:ext cx="1989411" cy="584776"/>
          </a:xfrm>
          <a:prstGeom prst="rect">
            <a:avLst/>
          </a:prstGeom>
          <a:noFill/>
        </p:spPr>
        <p:txBody>
          <a:bodyPr wrap="square" rtlCol="0">
            <a:spAutoFit/>
          </a:bodyPr>
          <a:lstStyle/>
          <a:p>
            <a:r>
              <a:rPr lang="en-US" sz="1600" dirty="0">
                <a:solidFill>
                  <a:schemeClr val="bg1">
                    <a:lumMod val="75000"/>
                  </a:schemeClr>
                </a:solidFill>
                <a:latin typeface="Open Sans"/>
                <a:cs typeface="Open Sans"/>
              </a:rPr>
              <a:t>Performance Build &amp; Test Automation</a:t>
            </a:r>
          </a:p>
        </p:txBody>
      </p:sp>
      <p:sp>
        <p:nvSpPr>
          <p:cNvPr id="15" name="TextBox 14"/>
          <p:cNvSpPr txBox="1"/>
          <p:nvPr/>
        </p:nvSpPr>
        <p:spPr>
          <a:xfrm>
            <a:off x="762000" y="2139374"/>
            <a:ext cx="1989411" cy="584776"/>
          </a:xfrm>
          <a:prstGeom prst="rect">
            <a:avLst/>
          </a:prstGeom>
          <a:noFill/>
        </p:spPr>
        <p:txBody>
          <a:bodyPr wrap="square" rtlCol="0">
            <a:spAutoFit/>
          </a:bodyPr>
          <a:lstStyle/>
          <a:p>
            <a:r>
              <a:rPr lang="en-US" sz="1600" b="1" dirty="0" smtClean="0">
                <a:solidFill>
                  <a:srgbClr val="0090B6"/>
                </a:solidFill>
                <a:latin typeface="Open Sans"/>
                <a:cs typeface="Open Sans"/>
              </a:rPr>
              <a:t>Anti-Pattern Analytics</a:t>
            </a:r>
          </a:p>
        </p:txBody>
      </p:sp>
      <p:cxnSp>
        <p:nvCxnSpPr>
          <p:cNvPr id="19" name="Straight Connector 18"/>
          <p:cNvCxnSpPr/>
          <p:nvPr/>
        </p:nvCxnSpPr>
        <p:spPr>
          <a:xfrm>
            <a:off x="2895600" y="514350"/>
            <a:ext cx="0" cy="3854834"/>
          </a:xfrm>
          <a:prstGeom prst="line">
            <a:avLst/>
          </a:prstGeom>
          <a:ln/>
        </p:spPr>
        <p:style>
          <a:lnRef idx="1">
            <a:schemeClr val="accent1"/>
          </a:lnRef>
          <a:fillRef idx="0">
            <a:schemeClr val="accent1"/>
          </a:fillRef>
          <a:effectRef idx="0">
            <a:schemeClr val="accent1"/>
          </a:effectRef>
          <a:fontRef idx="minor">
            <a:schemeClr val="tx1"/>
          </a:fontRef>
        </p:style>
      </p:cxnSp>
      <p:pic>
        <p:nvPicPr>
          <p:cNvPr id="22" name="Picture 21" descr="application_insights copy.png"/>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31863" y="446361"/>
            <a:ext cx="753789" cy="753789"/>
          </a:xfrm>
          <a:prstGeom prst="rect">
            <a:avLst/>
          </a:prstGeom>
        </p:spPr>
      </p:pic>
      <p:pic>
        <p:nvPicPr>
          <p:cNvPr id="2" name="Picture 1" descr="content_management copy.png"/>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52937" y="1362705"/>
            <a:ext cx="685263" cy="685263"/>
          </a:xfrm>
          <a:prstGeom prst="rect">
            <a:avLst/>
          </a:prstGeom>
        </p:spPr>
      </p:pic>
      <p:pic>
        <p:nvPicPr>
          <p:cNvPr id="18" name="Content Placeholder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200400" y="971550"/>
            <a:ext cx="5667768" cy="3094650"/>
          </a:xfrm>
          <a:prstGeom prst="rect">
            <a:avLst/>
          </a:prstGeom>
          <a:ln>
            <a:noFill/>
          </a:ln>
          <a:effectLst>
            <a:outerShdw blurRad="292100" dist="139700" dir="2700000" algn="tl" rotWithShape="0">
              <a:srgbClr val="333333">
                <a:alpha val="65000"/>
              </a:srgbClr>
            </a:outerShdw>
          </a:effectLst>
        </p:spPr>
      </p:pic>
      <p:pic>
        <p:nvPicPr>
          <p:cNvPr id="20" name="Content Placeholder 3"/>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978294" y="971550"/>
            <a:ext cx="5889874" cy="3464214"/>
          </a:xfrm>
          <a:prstGeom prst="rect">
            <a:avLst/>
          </a:prstGeom>
          <a:ln>
            <a:noFill/>
          </a:ln>
          <a:effectLst>
            <a:outerShdw blurRad="292100" dist="139700" dir="2700000" algn="tl" rotWithShape="0">
              <a:srgbClr val="333333">
                <a:alpha val="65000"/>
              </a:srgbClr>
            </a:outerShdw>
          </a:effectLst>
        </p:spPr>
      </p:pic>
      <p:grpSp>
        <p:nvGrpSpPr>
          <p:cNvPr id="11" name="Group 10"/>
          <p:cNvGrpSpPr/>
          <p:nvPr/>
        </p:nvGrpSpPr>
        <p:grpSpPr>
          <a:xfrm>
            <a:off x="4800600" y="315664"/>
            <a:ext cx="1802130" cy="884486"/>
            <a:chOff x="4495800" y="985422"/>
            <a:chExt cx="1802130" cy="884486"/>
          </a:xfrm>
        </p:grpSpPr>
        <p:sp>
          <p:nvSpPr>
            <p:cNvPr id="16" name="Rounded Rectangle 15"/>
            <p:cNvSpPr/>
            <p:nvPr/>
          </p:nvSpPr>
          <p:spPr bwMode="auto">
            <a:xfrm>
              <a:off x="4495800" y="985422"/>
              <a:ext cx="1802130" cy="502919"/>
            </a:xfrm>
            <a:prstGeom prst="roundRect">
              <a:avLst>
                <a:gd name="adj" fmla="val 1934"/>
              </a:avLst>
            </a:prstGeom>
            <a:solidFill>
              <a:sysClr val="window" lastClr="FFFFFF"/>
            </a:solidFill>
            <a:ln w="19050">
              <a:solidFill>
                <a:srgbClr val="81BB00"/>
              </a:solidFill>
              <a:miter lim="800000"/>
              <a:headEnd/>
              <a:tailEnd/>
            </a:ln>
            <a:effectLst/>
          </p:spPr>
          <p:txBody>
            <a:bodyPr wrap="squar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kern="0" dirty="0">
                  <a:solidFill>
                    <a:prstClr val="black"/>
                  </a:solidFill>
                  <a:latin typeface="Open Sans"/>
                  <a:cs typeface="Open Sans"/>
                </a:rPr>
                <a:t>overview of all executed </a:t>
              </a:r>
              <a:r>
                <a:rPr lang="en-US" sz="1050" kern="0" dirty="0" smtClean="0">
                  <a:solidFill>
                    <a:prstClr val="black"/>
                  </a:solidFill>
                  <a:latin typeface="Open Sans"/>
                  <a:cs typeface="Open Sans"/>
                </a:rPr>
                <a:t>tests with status</a:t>
              </a:r>
              <a:endParaRPr lang="en-US" sz="1050" kern="0" dirty="0">
                <a:solidFill>
                  <a:prstClr val="black"/>
                </a:solidFill>
                <a:latin typeface="Open Sans"/>
                <a:cs typeface="Open Sans"/>
              </a:endParaRPr>
            </a:p>
          </p:txBody>
        </p:sp>
        <p:cxnSp>
          <p:nvCxnSpPr>
            <p:cNvPr id="17" name="Straight Arrow Connector 16"/>
            <p:cNvCxnSpPr/>
            <p:nvPr/>
          </p:nvCxnSpPr>
          <p:spPr>
            <a:xfrm>
              <a:off x="4495800" y="1330158"/>
              <a:ext cx="0" cy="539750"/>
            </a:xfrm>
            <a:prstGeom prst="straightConnector1">
              <a:avLst/>
            </a:prstGeom>
            <a:ln w="19050">
              <a:solidFill>
                <a:srgbClr val="81BB00"/>
              </a:solidFill>
              <a:tailEnd type="oval"/>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3494998" y="2251240"/>
            <a:ext cx="1621875" cy="781750"/>
            <a:chOff x="4480978" y="1088158"/>
            <a:chExt cx="1621875" cy="781750"/>
          </a:xfrm>
        </p:grpSpPr>
        <p:sp>
          <p:nvSpPr>
            <p:cNvPr id="23" name="Rounded Rectangle 22"/>
            <p:cNvSpPr/>
            <p:nvPr/>
          </p:nvSpPr>
          <p:spPr bwMode="auto">
            <a:xfrm>
              <a:off x="4480978" y="1088158"/>
              <a:ext cx="1621875" cy="344736"/>
            </a:xfrm>
            <a:prstGeom prst="roundRect">
              <a:avLst>
                <a:gd name="adj" fmla="val 1934"/>
              </a:avLst>
            </a:prstGeom>
            <a:solidFill>
              <a:sysClr val="window" lastClr="FFFFFF"/>
            </a:solidFill>
            <a:ln w="19050">
              <a:solidFill>
                <a:srgbClr val="81BB00"/>
              </a:solidFill>
              <a:miter lim="800000"/>
              <a:headEnd/>
              <a:tailEnd/>
            </a:ln>
            <a:effectLst/>
          </p:spPr>
          <p:txBody>
            <a:bodyPr wrap="squar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kern="0" dirty="0" smtClean="0">
                  <a:solidFill>
                    <a:prstClr val="black"/>
                  </a:solidFill>
                  <a:latin typeface="Open Sans"/>
                  <a:cs typeface="Open Sans"/>
                </a:rPr>
                <a:t>detailed metrics per test</a:t>
              </a:r>
              <a:endParaRPr lang="en-US" sz="1050" kern="0" dirty="0">
                <a:solidFill>
                  <a:prstClr val="black"/>
                </a:solidFill>
                <a:latin typeface="Open Sans"/>
                <a:cs typeface="Open Sans"/>
              </a:endParaRPr>
            </a:p>
          </p:txBody>
        </p:sp>
        <p:cxnSp>
          <p:nvCxnSpPr>
            <p:cNvPr id="24" name="Straight Arrow Connector 23"/>
            <p:cNvCxnSpPr/>
            <p:nvPr/>
          </p:nvCxnSpPr>
          <p:spPr>
            <a:xfrm>
              <a:off x="4495800" y="1432894"/>
              <a:ext cx="0" cy="437014"/>
            </a:xfrm>
            <a:prstGeom prst="straightConnector1">
              <a:avLst/>
            </a:prstGeom>
            <a:ln w="19050">
              <a:solidFill>
                <a:srgbClr val="81BB00"/>
              </a:solidFill>
              <a:tailEnd type="ova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6894981" y="2160651"/>
            <a:ext cx="1802130" cy="884486"/>
            <a:chOff x="4495800" y="985422"/>
            <a:chExt cx="1802130" cy="884486"/>
          </a:xfrm>
        </p:grpSpPr>
        <p:sp>
          <p:nvSpPr>
            <p:cNvPr id="26" name="Rounded Rectangle 25"/>
            <p:cNvSpPr/>
            <p:nvPr/>
          </p:nvSpPr>
          <p:spPr bwMode="auto">
            <a:xfrm>
              <a:off x="4495800" y="985422"/>
              <a:ext cx="1802130" cy="502919"/>
            </a:xfrm>
            <a:prstGeom prst="roundRect">
              <a:avLst>
                <a:gd name="adj" fmla="val 1934"/>
              </a:avLst>
            </a:prstGeom>
            <a:solidFill>
              <a:sysClr val="window" lastClr="FFFFFF"/>
            </a:solidFill>
            <a:ln w="19050">
              <a:solidFill>
                <a:srgbClr val="81BB00"/>
              </a:solidFill>
              <a:miter lim="800000"/>
              <a:headEnd/>
              <a:tailEnd/>
            </a:ln>
            <a:effectLst/>
          </p:spPr>
          <p:txBody>
            <a:bodyPr wrap="squar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kern="0" dirty="0" smtClean="0">
                  <a:solidFill>
                    <a:prstClr val="black"/>
                  </a:solidFill>
                  <a:latin typeface="Open Sans"/>
                  <a:cs typeface="Open Sans"/>
                </a:rPr>
                <a:t>trending with automatic </a:t>
              </a:r>
              <a:r>
                <a:rPr lang="en-US" sz="1050" kern="0" dirty="0" err="1" smtClean="0">
                  <a:solidFill>
                    <a:prstClr val="black"/>
                  </a:solidFill>
                  <a:latin typeface="Open Sans"/>
                  <a:cs typeface="Open Sans"/>
                </a:rPr>
                <a:t>baslines</a:t>
              </a:r>
              <a:endParaRPr lang="en-US" sz="1050" kern="0" dirty="0">
                <a:solidFill>
                  <a:prstClr val="black"/>
                </a:solidFill>
                <a:latin typeface="Open Sans"/>
                <a:cs typeface="Open Sans"/>
              </a:endParaRPr>
            </a:p>
          </p:txBody>
        </p:sp>
        <p:cxnSp>
          <p:nvCxnSpPr>
            <p:cNvPr id="27" name="Straight Arrow Connector 26"/>
            <p:cNvCxnSpPr/>
            <p:nvPr/>
          </p:nvCxnSpPr>
          <p:spPr>
            <a:xfrm>
              <a:off x="4495800" y="1330158"/>
              <a:ext cx="0" cy="539750"/>
            </a:xfrm>
            <a:prstGeom prst="straightConnector1">
              <a:avLst/>
            </a:prstGeom>
            <a:ln w="19050">
              <a:solidFill>
                <a:srgbClr val="81BB00"/>
              </a:solidFill>
              <a:tailEnd type="oval"/>
            </a:ln>
          </p:spPr>
          <p:style>
            <a:lnRef idx="1">
              <a:schemeClr val="accent1"/>
            </a:lnRef>
            <a:fillRef idx="0">
              <a:schemeClr val="accent1"/>
            </a:fillRef>
            <a:effectRef idx="0">
              <a:schemeClr val="accent1"/>
            </a:effectRef>
            <a:fontRef idx="minor">
              <a:schemeClr val="tx1"/>
            </a:fontRef>
          </p:style>
        </p:cxnSp>
      </p:grpSp>
      <p:sp>
        <p:nvSpPr>
          <p:cNvPr id="28" name="Rectangle 27"/>
          <p:cNvSpPr/>
          <p:nvPr/>
        </p:nvSpPr>
        <p:spPr bwMode="auto">
          <a:xfrm>
            <a:off x="3468914" y="4876800"/>
            <a:ext cx="2191657" cy="166914"/>
          </a:xfrm>
          <a:prstGeom prst="rect">
            <a:avLst/>
          </a:prstGeom>
          <a:solidFill>
            <a:schemeClr val="tx1"/>
          </a:solidFill>
          <a:ln w="9525">
            <a:noFill/>
            <a:miter lim="800000"/>
            <a:headEnd/>
            <a:tailEnd/>
          </a:ln>
          <a:effectLst/>
        </p:spPr>
        <p:txBody>
          <a:bodyPr wrap="none" rtlCol="0" anchor="ctr"/>
          <a:lstStyle/>
          <a:p>
            <a:pPr algn="ctr"/>
            <a:endParaRPr lang="en-US"/>
          </a:p>
        </p:txBody>
      </p:sp>
    </p:spTree>
    <p:extLst>
      <p:ext uri="{BB962C8B-B14F-4D97-AF65-F5344CB8AC3E}">
        <p14:creationId xmlns:p14="http://schemas.microsoft.com/office/powerpoint/2010/main" val="3280643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dissolv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21"/>
                                        </p:tgtEl>
                                      </p:cBhvr>
                                    </p:animEffect>
                                    <p:set>
                                      <p:cBhvr>
                                        <p:cTn id="22" dur="1" fill="hold">
                                          <p:stCondLst>
                                            <p:cond delay="499"/>
                                          </p:stCondLst>
                                        </p:cTn>
                                        <p:tgtEl>
                                          <p:spTgt spid="2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dissolv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nodeType="clickEffect">
                                  <p:stCondLst>
                                    <p:cond delay="0"/>
                                  </p:stCondLst>
                                  <p:childTnLst>
                                    <p:animEffect transition="out" filter="dissolve">
                                      <p:cBhvr>
                                        <p:cTn id="31" dur="500"/>
                                        <p:tgtEl>
                                          <p:spTgt spid="25"/>
                                        </p:tgtEl>
                                      </p:cBhvr>
                                    </p:animEffect>
                                    <p:set>
                                      <p:cBhvr>
                                        <p:cTn id="32"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integration copy.png"/>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52400" y="2083184"/>
            <a:ext cx="753789" cy="753789"/>
          </a:xfrm>
          <a:prstGeom prst="rect">
            <a:avLst/>
          </a:prstGeom>
        </p:spPr>
      </p:pic>
      <p:sp>
        <p:nvSpPr>
          <p:cNvPr id="13" name="TextBox 12"/>
          <p:cNvSpPr txBox="1"/>
          <p:nvPr/>
        </p:nvSpPr>
        <p:spPr>
          <a:xfrm>
            <a:off x="762000" y="539174"/>
            <a:ext cx="2133600" cy="584776"/>
          </a:xfrm>
          <a:prstGeom prst="rect">
            <a:avLst/>
          </a:prstGeom>
          <a:noFill/>
        </p:spPr>
        <p:txBody>
          <a:bodyPr wrap="square" rtlCol="0">
            <a:spAutoFit/>
          </a:bodyPr>
          <a:lstStyle/>
          <a:p>
            <a:r>
              <a:rPr lang="en-US" sz="1600" dirty="0" smtClean="0">
                <a:solidFill>
                  <a:schemeClr val="bg1">
                    <a:lumMod val="75000"/>
                  </a:schemeClr>
                </a:solidFill>
                <a:latin typeface="Open Sans"/>
                <a:cs typeface="Open Sans"/>
              </a:rPr>
              <a:t>Gap-Free</a:t>
            </a:r>
            <a:br>
              <a:rPr lang="en-US" sz="1600" dirty="0" smtClean="0">
                <a:solidFill>
                  <a:schemeClr val="bg1">
                    <a:lumMod val="75000"/>
                  </a:schemeClr>
                </a:solidFill>
                <a:latin typeface="Open Sans"/>
                <a:cs typeface="Open Sans"/>
              </a:rPr>
            </a:br>
            <a:r>
              <a:rPr lang="en-US" sz="1600" dirty="0" smtClean="0">
                <a:solidFill>
                  <a:schemeClr val="bg1">
                    <a:lumMod val="75000"/>
                  </a:schemeClr>
                </a:solidFill>
                <a:latin typeface="Open Sans"/>
                <a:cs typeface="Open Sans"/>
              </a:rPr>
              <a:t>Data</a:t>
            </a:r>
            <a:endParaRPr lang="en-US" sz="1600" dirty="0">
              <a:solidFill>
                <a:schemeClr val="bg1">
                  <a:lumMod val="75000"/>
                </a:schemeClr>
              </a:solidFill>
              <a:latin typeface="Open Sans"/>
              <a:cs typeface="Open Sans"/>
            </a:endParaRPr>
          </a:p>
        </p:txBody>
      </p:sp>
      <p:sp>
        <p:nvSpPr>
          <p:cNvPr id="14" name="TextBox 13"/>
          <p:cNvSpPr txBox="1"/>
          <p:nvPr/>
        </p:nvSpPr>
        <p:spPr>
          <a:xfrm>
            <a:off x="762000" y="1352550"/>
            <a:ext cx="1989411" cy="584776"/>
          </a:xfrm>
          <a:prstGeom prst="rect">
            <a:avLst/>
          </a:prstGeom>
          <a:noFill/>
        </p:spPr>
        <p:txBody>
          <a:bodyPr wrap="square" rtlCol="0">
            <a:spAutoFit/>
          </a:bodyPr>
          <a:lstStyle/>
          <a:p>
            <a:r>
              <a:rPr lang="en-US" sz="1600" dirty="0">
                <a:solidFill>
                  <a:schemeClr val="bg1">
                    <a:lumMod val="75000"/>
                  </a:schemeClr>
                </a:solidFill>
                <a:latin typeface="Open Sans"/>
                <a:cs typeface="Open Sans"/>
              </a:rPr>
              <a:t>Performance Build &amp; Test Automation</a:t>
            </a:r>
          </a:p>
        </p:txBody>
      </p:sp>
      <p:sp>
        <p:nvSpPr>
          <p:cNvPr id="15" name="TextBox 14"/>
          <p:cNvSpPr txBox="1"/>
          <p:nvPr/>
        </p:nvSpPr>
        <p:spPr>
          <a:xfrm>
            <a:off x="762000" y="2139374"/>
            <a:ext cx="1989411" cy="584776"/>
          </a:xfrm>
          <a:prstGeom prst="rect">
            <a:avLst/>
          </a:prstGeom>
          <a:noFill/>
        </p:spPr>
        <p:txBody>
          <a:bodyPr wrap="square" rtlCol="0">
            <a:spAutoFit/>
          </a:bodyPr>
          <a:lstStyle/>
          <a:p>
            <a:r>
              <a:rPr lang="en-US" sz="1600" dirty="0" smtClean="0">
                <a:solidFill>
                  <a:srgbClr val="BFBFBF"/>
                </a:solidFill>
                <a:latin typeface="Open Sans"/>
                <a:cs typeface="Open Sans"/>
              </a:rPr>
              <a:t>Anti-Pattern Analytics</a:t>
            </a:r>
          </a:p>
        </p:txBody>
      </p:sp>
      <p:sp>
        <p:nvSpPr>
          <p:cNvPr id="16" name="TextBox 15"/>
          <p:cNvSpPr txBox="1"/>
          <p:nvPr/>
        </p:nvSpPr>
        <p:spPr>
          <a:xfrm>
            <a:off x="762000" y="2960853"/>
            <a:ext cx="2133600" cy="584776"/>
          </a:xfrm>
          <a:prstGeom prst="rect">
            <a:avLst/>
          </a:prstGeom>
          <a:noFill/>
        </p:spPr>
        <p:txBody>
          <a:bodyPr wrap="square" rtlCol="0">
            <a:spAutoFit/>
          </a:bodyPr>
          <a:lstStyle/>
          <a:p>
            <a:r>
              <a:rPr lang="en-US" sz="1600" b="1" dirty="0">
                <a:solidFill>
                  <a:schemeClr val="accent1"/>
                </a:solidFill>
                <a:latin typeface="Open Sans"/>
                <a:cs typeface="Open Sans"/>
              </a:rPr>
              <a:t>DevOps </a:t>
            </a:r>
            <a:r>
              <a:rPr lang="en-US" sz="1600" b="1" dirty="0" err="1">
                <a:solidFill>
                  <a:schemeClr val="accent1"/>
                </a:solidFill>
                <a:latin typeface="Open Sans"/>
                <a:cs typeface="Open Sans"/>
              </a:rPr>
              <a:t>Toolchain</a:t>
            </a:r>
            <a:r>
              <a:rPr lang="en-US" sz="1600" b="1" dirty="0">
                <a:solidFill>
                  <a:schemeClr val="accent1"/>
                </a:solidFill>
                <a:latin typeface="Open Sans"/>
                <a:cs typeface="Open Sans"/>
              </a:rPr>
              <a:t> Integration</a:t>
            </a:r>
          </a:p>
        </p:txBody>
      </p:sp>
      <p:cxnSp>
        <p:nvCxnSpPr>
          <p:cNvPr id="19" name="Straight Connector 18"/>
          <p:cNvCxnSpPr/>
          <p:nvPr/>
        </p:nvCxnSpPr>
        <p:spPr>
          <a:xfrm>
            <a:off x="2895600" y="514350"/>
            <a:ext cx="0" cy="3854834"/>
          </a:xfrm>
          <a:prstGeom prst="line">
            <a:avLst/>
          </a:prstGeom>
          <a:ln/>
        </p:spPr>
        <p:style>
          <a:lnRef idx="1">
            <a:schemeClr val="accent1"/>
          </a:lnRef>
          <a:fillRef idx="0">
            <a:schemeClr val="accent1"/>
          </a:fillRef>
          <a:effectRef idx="0">
            <a:schemeClr val="accent1"/>
          </a:effectRef>
          <a:fontRef idx="minor">
            <a:schemeClr val="tx1"/>
          </a:fontRef>
        </p:style>
      </p:cxnSp>
      <p:pic>
        <p:nvPicPr>
          <p:cNvPr id="22" name="Picture 21" descr="application_insights copy.png"/>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31863" y="446361"/>
            <a:ext cx="753789" cy="753789"/>
          </a:xfrm>
          <a:prstGeom prst="rect">
            <a:avLst/>
          </a:prstGeom>
        </p:spPr>
      </p:pic>
      <p:pic>
        <p:nvPicPr>
          <p:cNvPr id="2" name="Picture 1" descr="content_management copy.png"/>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52937" y="1362705"/>
            <a:ext cx="685263" cy="685263"/>
          </a:xfrm>
          <a:prstGeom prst="rect">
            <a:avLst/>
          </a:prstGeom>
        </p:spPr>
      </p:pic>
      <p:pic>
        <p:nvPicPr>
          <p:cNvPr id="5" name="Picture 4" descr="stethoscope copy.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96541" y="2941497"/>
            <a:ext cx="622966" cy="622966"/>
          </a:xfrm>
          <a:prstGeom prst="rect">
            <a:avLst/>
          </a:prstGeom>
        </p:spPr>
      </p:pic>
      <p:sp>
        <p:nvSpPr>
          <p:cNvPr id="20" name="Rectangle 19"/>
          <p:cNvSpPr/>
          <p:nvPr/>
        </p:nvSpPr>
        <p:spPr>
          <a:xfrm>
            <a:off x="3202954" y="742950"/>
            <a:ext cx="1371600" cy="523220"/>
          </a:xfrm>
          <a:prstGeom prst="rect">
            <a:avLst/>
          </a:prstGeom>
          <a:noFill/>
        </p:spPr>
        <p:txBody>
          <a:bodyPr wrap="none" lIns="91440" tIns="45720" rIns="91440" bIns="45720">
            <a:spAutoFit/>
          </a:bodyPr>
          <a:lstStyle/>
          <a:p>
            <a:pPr algn="ctr"/>
            <a:r>
              <a:rPr lang="en-US" sz="1400" dirty="0" smtClean="0">
                <a:solidFill>
                  <a:schemeClr val="accent3"/>
                </a:solidFill>
                <a:latin typeface="Interstate-Regular" panose="02000603020000020004" pitchFamily="2" charset="0"/>
              </a:rPr>
              <a:t>IDE</a:t>
            </a:r>
            <a:br>
              <a:rPr lang="en-US" sz="1400" dirty="0" smtClean="0">
                <a:solidFill>
                  <a:schemeClr val="accent3"/>
                </a:solidFill>
                <a:latin typeface="Interstate-Regular" panose="02000603020000020004" pitchFamily="2" charset="0"/>
              </a:rPr>
            </a:br>
            <a:r>
              <a:rPr lang="en-US" sz="1400" dirty="0" smtClean="0">
                <a:solidFill>
                  <a:schemeClr val="accent3"/>
                </a:solidFill>
                <a:latin typeface="Interstate-Regular" panose="02000603020000020004" pitchFamily="2" charset="0"/>
              </a:rPr>
              <a:t>Support</a:t>
            </a:r>
            <a:endParaRPr lang="en-US" sz="1400" dirty="0">
              <a:solidFill>
                <a:schemeClr val="accent3"/>
              </a:solidFill>
              <a:latin typeface="Interstate-Regular" panose="02000603020000020004" pitchFamily="2" charset="0"/>
            </a:endParaRPr>
          </a:p>
        </p:txBody>
      </p:sp>
      <p:pic>
        <p:nvPicPr>
          <p:cNvPr id="21" name="Picture 2" descr="https://community.compuwareapm.com/community/download/attachments/7602211/icon.png?api=v2"/>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170145" y="1428750"/>
            <a:ext cx="1246909" cy="675410"/>
          </a:xfrm>
          <a:prstGeom prst="rect">
            <a:avLst/>
          </a:prstGeom>
          <a:noFill/>
          <a:extLst>
            <a:ext uri="{909E8E84-426E-40dd-AFC4-6F175D3DCCD1}">
              <a14:hiddenFill xmlns:a14="http://schemas.microsoft.com/office/drawing/2010/main" xmlns="">
                <a:solidFill>
                  <a:srgbClr val="FFFFFF"/>
                </a:solidFill>
              </a14:hiddenFill>
            </a:ext>
          </a:extLst>
        </p:spPr>
      </p:pic>
      <p:pic>
        <p:nvPicPr>
          <p:cNvPr id="24" name="Picture 4" descr="https://community.compuwareapm.com/community/download/attachments/68649064/icon.png?version=1&amp;modificationDate=1333345902867&amp;api=v2"/>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558821" y="2419793"/>
            <a:ext cx="404879" cy="404879"/>
          </a:xfrm>
          <a:prstGeom prst="rect">
            <a:avLst/>
          </a:prstGeom>
          <a:noFill/>
          <a:extLst>
            <a:ext uri="{909E8E84-426E-40dd-AFC4-6F175D3DCCD1}">
              <a14:hiddenFill xmlns:a14="http://schemas.microsoft.com/office/drawing/2010/main" xmlns="">
                <a:solidFill>
                  <a:srgbClr val="FFFFFF"/>
                </a:solidFill>
              </a14:hiddenFill>
            </a:ext>
          </a:extLst>
        </p:spPr>
      </p:pic>
      <p:sp>
        <p:nvSpPr>
          <p:cNvPr id="25" name="Rectangle 24"/>
          <p:cNvSpPr/>
          <p:nvPr/>
        </p:nvSpPr>
        <p:spPr>
          <a:xfrm>
            <a:off x="3146751" y="2852992"/>
            <a:ext cx="1272849" cy="307777"/>
          </a:xfrm>
          <a:prstGeom prst="rect">
            <a:avLst/>
          </a:prstGeom>
        </p:spPr>
        <p:txBody>
          <a:bodyPr wrap="none">
            <a:spAutoFit/>
          </a:bodyPr>
          <a:lstStyle/>
          <a:p>
            <a:r>
              <a:rPr lang="en-US" sz="1400" b="1" dirty="0" err="1">
                <a:solidFill>
                  <a:srgbClr val="00B0F0"/>
                </a:solidFill>
                <a:latin typeface="Arial" panose="020B0604020202020204" pitchFamily="34" charset="0"/>
              </a:rPr>
              <a:t>IntelliJ</a:t>
            </a:r>
            <a:r>
              <a:rPr lang="en-US" sz="1400" b="1" dirty="0">
                <a:solidFill>
                  <a:srgbClr val="00B0F0"/>
                </a:solidFill>
                <a:latin typeface="Arial" panose="020B0604020202020204" pitchFamily="34" charset="0"/>
              </a:rPr>
              <a:t> IDEA </a:t>
            </a:r>
            <a:endParaRPr lang="en-US" sz="1400" b="1" dirty="0">
              <a:solidFill>
                <a:srgbClr val="00B0F0"/>
              </a:solidFill>
            </a:endParaRPr>
          </a:p>
        </p:txBody>
      </p:sp>
      <p:sp>
        <p:nvSpPr>
          <p:cNvPr id="26" name="Rectangle 25"/>
          <p:cNvSpPr/>
          <p:nvPr/>
        </p:nvSpPr>
        <p:spPr>
          <a:xfrm>
            <a:off x="6096852" y="742950"/>
            <a:ext cx="1371600" cy="523220"/>
          </a:xfrm>
          <a:prstGeom prst="rect">
            <a:avLst/>
          </a:prstGeom>
          <a:noFill/>
        </p:spPr>
        <p:txBody>
          <a:bodyPr wrap="none" lIns="91440" tIns="45720" rIns="91440" bIns="45720">
            <a:spAutoFit/>
          </a:bodyPr>
          <a:lstStyle/>
          <a:p>
            <a:pPr algn="ctr"/>
            <a:r>
              <a:rPr lang="en-US" sz="1400" dirty="0" smtClean="0">
                <a:solidFill>
                  <a:schemeClr val="accent3"/>
                </a:solidFill>
                <a:latin typeface="Interstate-Regular" panose="02000603020000020004" pitchFamily="2" charset="0"/>
              </a:rPr>
              <a:t>Build</a:t>
            </a:r>
            <a:br>
              <a:rPr lang="en-US" sz="1400" dirty="0" smtClean="0">
                <a:solidFill>
                  <a:schemeClr val="accent3"/>
                </a:solidFill>
                <a:latin typeface="Interstate-Regular" panose="02000603020000020004" pitchFamily="2" charset="0"/>
              </a:rPr>
            </a:br>
            <a:r>
              <a:rPr lang="en-US" sz="1400" dirty="0" smtClean="0">
                <a:solidFill>
                  <a:schemeClr val="accent3"/>
                </a:solidFill>
                <a:latin typeface="Interstate-Regular" panose="02000603020000020004" pitchFamily="2" charset="0"/>
              </a:rPr>
              <a:t>Automation</a:t>
            </a:r>
            <a:endParaRPr lang="en-US" sz="1400" dirty="0">
              <a:solidFill>
                <a:schemeClr val="accent3"/>
              </a:solidFill>
              <a:latin typeface="Interstate-Regular" panose="02000603020000020004" pitchFamily="2" charset="0"/>
            </a:endParaRPr>
          </a:p>
        </p:txBody>
      </p:sp>
      <p:pic>
        <p:nvPicPr>
          <p:cNvPr id="27" name="Picture 12" descr="https://community.compuwareapm.com/community/download/attachments/24248929/icon.png?api=v2"/>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6150443" y="1439088"/>
            <a:ext cx="510394" cy="510394"/>
          </a:xfrm>
          <a:prstGeom prst="rect">
            <a:avLst/>
          </a:prstGeom>
          <a:noFill/>
          <a:extLst>
            <a:ext uri="{909E8E84-426E-40dd-AFC4-6F175D3DCCD1}">
              <a14:hiddenFill xmlns:a14="http://schemas.microsoft.com/office/drawing/2010/main" xmlns="">
                <a:solidFill>
                  <a:srgbClr val="FFFFFF"/>
                </a:solidFill>
              </a14:hiddenFill>
            </a:ext>
          </a:extLst>
        </p:spPr>
      </p:pic>
      <p:sp>
        <p:nvSpPr>
          <p:cNvPr id="28" name="Rectangle 27"/>
          <p:cNvSpPr/>
          <p:nvPr/>
        </p:nvSpPr>
        <p:spPr>
          <a:xfrm>
            <a:off x="6573644" y="1444949"/>
            <a:ext cx="817756" cy="461665"/>
          </a:xfrm>
          <a:prstGeom prst="rect">
            <a:avLst/>
          </a:prstGeom>
        </p:spPr>
        <p:txBody>
          <a:bodyPr wrap="square">
            <a:spAutoFit/>
          </a:bodyPr>
          <a:lstStyle/>
          <a:p>
            <a:r>
              <a:rPr lang="en-US" b="1" dirty="0" smtClean="0">
                <a:solidFill>
                  <a:schemeClr val="accent1">
                    <a:lumMod val="75000"/>
                  </a:schemeClr>
                </a:solidFill>
                <a:effectLst>
                  <a:outerShdw blurRad="38100" dist="38100" dir="2700000" algn="tl">
                    <a:srgbClr val="000000">
                      <a:alpha val="43137"/>
                    </a:srgbClr>
                  </a:outerShdw>
                </a:effectLst>
                <a:latin typeface="Arial" panose="020B0604020202020204" pitchFamily="34" charset="0"/>
              </a:rPr>
              <a:t>Ant</a:t>
            </a:r>
            <a:endParaRPr lang="en-US" b="1" dirty="0">
              <a:solidFill>
                <a:schemeClr val="accent1">
                  <a:lumMod val="75000"/>
                </a:schemeClr>
              </a:solidFill>
              <a:effectLst>
                <a:outerShdw blurRad="38100" dist="38100" dir="2700000" algn="tl">
                  <a:srgbClr val="000000">
                    <a:alpha val="43137"/>
                  </a:srgbClr>
                </a:outerShdw>
              </a:effectLst>
            </a:endParaRPr>
          </a:p>
        </p:txBody>
      </p:sp>
      <p:sp>
        <p:nvSpPr>
          <p:cNvPr id="29" name="Rectangle 28"/>
          <p:cNvSpPr/>
          <p:nvPr/>
        </p:nvSpPr>
        <p:spPr>
          <a:xfrm>
            <a:off x="4649903" y="742950"/>
            <a:ext cx="1371600" cy="523220"/>
          </a:xfrm>
          <a:prstGeom prst="rect">
            <a:avLst/>
          </a:prstGeom>
          <a:noFill/>
        </p:spPr>
        <p:txBody>
          <a:bodyPr wrap="none" lIns="91440" tIns="45720" rIns="91440" bIns="45720">
            <a:spAutoFit/>
          </a:bodyPr>
          <a:lstStyle/>
          <a:p>
            <a:pPr algn="ctr"/>
            <a:r>
              <a:rPr lang="en-US" sz="1400" dirty="0">
                <a:solidFill>
                  <a:schemeClr val="accent3"/>
                </a:solidFill>
                <a:latin typeface="Interstate-Regular" panose="02000603020000020004" pitchFamily="2" charset="0"/>
              </a:rPr>
              <a:t>Test </a:t>
            </a:r>
            <a:r>
              <a:rPr lang="en-US" sz="1400" dirty="0" smtClean="0">
                <a:solidFill>
                  <a:schemeClr val="accent3"/>
                </a:solidFill>
                <a:latin typeface="Interstate-Regular" panose="02000603020000020004" pitchFamily="2" charset="0"/>
              </a:rPr>
              <a:t/>
            </a:r>
            <a:br>
              <a:rPr lang="en-US" sz="1400" dirty="0" smtClean="0">
                <a:solidFill>
                  <a:schemeClr val="accent3"/>
                </a:solidFill>
                <a:latin typeface="Interstate-Regular" panose="02000603020000020004" pitchFamily="2" charset="0"/>
              </a:rPr>
            </a:br>
            <a:r>
              <a:rPr lang="en-US" sz="1400" dirty="0" smtClean="0">
                <a:solidFill>
                  <a:schemeClr val="accent3"/>
                </a:solidFill>
                <a:latin typeface="Interstate-Regular" panose="02000603020000020004" pitchFamily="2" charset="0"/>
              </a:rPr>
              <a:t>Automation</a:t>
            </a:r>
            <a:endParaRPr lang="en-US" sz="1400" dirty="0">
              <a:solidFill>
                <a:schemeClr val="accent3"/>
              </a:solidFill>
              <a:latin typeface="Interstate-Regular" panose="02000603020000020004" pitchFamily="2" charset="0"/>
            </a:endParaRPr>
          </a:p>
        </p:txBody>
      </p:sp>
      <p:pic>
        <p:nvPicPr>
          <p:cNvPr id="30" name="Picture 14" descr="https://community.compuwareapm.com/community/download/attachments/11567147/icon.png?api=v2"/>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5182730" y="2200196"/>
            <a:ext cx="415636" cy="415636"/>
          </a:xfrm>
          <a:prstGeom prst="rect">
            <a:avLst/>
          </a:prstGeom>
          <a:noFill/>
          <a:extLst>
            <a:ext uri="{909E8E84-426E-40dd-AFC4-6F175D3DCCD1}">
              <a14:hiddenFill xmlns:a14="http://schemas.microsoft.com/office/drawing/2010/main" xmlns="">
                <a:solidFill>
                  <a:srgbClr val="FFFFFF"/>
                </a:solidFill>
              </a14:hiddenFill>
            </a:ext>
          </a:extLst>
        </p:spPr>
      </p:pic>
      <p:sp>
        <p:nvSpPr>
          <p:cNvPr id="31" name="Rectangle 30"/>
          <p:cNvSpPr/>
          <p:nvPr/>
        </p:nvSpPr>
        <p:spPr>
          <a:xfrm>
            <a:off x="4800600" y="2571750"/>
            <a:ext cx="1161740" cy="276999"/>
          </a:xfrm>
          <a:prstGeom prst="rect">
            <a:avLst/>
          </a:prstGeom>
        </p:spPr>
        <p:txBody>
          <a:bodyPr wrap="none">
            <a:spAutoFit/>
          </a:bodyPr>
          <a:lstStyle/>
          <a:p>
            <a:r>
              <a:rPr lang="en-US" sz="1200" b="1" dirty="0" smtClean="0">
                <a:solidFill>
                  <a:schemeClr val="tx1">
                    <a:lumMod val="50000"/>
                    <a:lumOff val="50000"/>
                  </a:schemeClr>
                </a:solidFill>
                <a:latin typeface="Arial" panose="020B0604020202020204" pitchFamily="34" charset="0"/>
              </a:rPr>
              <a:t>Silk Performer</a:t>
            </a:r>
            <a:r>
              <a:rPr lang="en-US" sz="1200" b="1" dirty="0">
                <a:solidFill>
                  <a:schemeClr val="tx1">
                    <a:lumMod val="50000"/>
                    <a:lumOff val="50000"/>
                  </a:schemeClr>
                </a:solidFill>
                <a:latin typeface="Arial" panose="020B0604020202020204" pitchFamily="34" charset="0"/>
              </a:rPr>
              <a:t> </a:t>
            </a:r>
            <a:endParaRPr lang="en-US" sz="1200" b="1" dirty="0">
              <a:solidFill>
                <a:schemeClr val="tx1">
                  <a:lumMod val="50000"/>
                  <a:lumOff val="50000"/>
                </a:schemeClr>
              </a:solidFill>
            </a:endParaRPr>
          </a:p>
        </p:txBody>
      </p:sp>
      <p:pic>
        <p:nvPicPr>
          <p:cNvPr id="32" name="Picture 16" descr="https://community.compuwareapm.com/community/download/attachments/16089385/icon.png?api=v2"/>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5158623" y="2933700"/>
            <a:ext cx="528205" cy="476250"/>
          </a:xfrm>
          <a:prstGeom prst="rect">
            <a:avLst/>
          </a:prstGeom>
          <a:noFill/>
          <a:extLst>
            <a:ext uri="{909E8E84-426E-40dd-AFC4-6F175D3DCCD1}">
              <a14:hiddenFill xmlns:a14="http://schemas.microsoft.com/office/drawing/2010/main" xmlns="">
                <a:solidFill>
                  <a:srgbClr val="FFFFFF"/>
                </a:solidFill>
              </a14:hiddenFill>
            </a:ext>
          </a:extLst>
        </p:spPr>
      </p:pic>
      <p:sp>
        <p:nvSpPr>
          <p:cNvPr id="33" name="Rectangle 32"/>
          <p:cNvSpPr/>
          <p:nvPr/>
        </p:nvSpPr>
        <p:spPr>
          <a:xfrm>
            <a:off x="4800600" y="3409950"/>
            <a:ext cx="1225464" cy="461665"/>
          </a:xfrm>
          <a:prstGeom prst="rect">
            <a:avLst/>
          </a:prstGeom>
        </p:spPr>
        <p:txBody>
          <a:bodyPr wrap="none">
            <a:spAutoFit/>
          </a:bodyPr>
          <a:lstStyle/>
          <a:p>
            <a:pPr algn="ctr"/>
            <a:r>
              <a:rPr lang="en-US" sz="1200" b="1" dirty="0" smtClean="0">
                <a:solidFill>
                  <a:schemeClr val="tx1">
                    <a:lumMod val="50000"/>
                    <a:lumOff val="50000"/>
                  </a:schemeClr>
                </a:solidFill>
                <a:latin typeface="Arial" panose="020B0604020202020204" pitchFamily="34" charset="0"/>
              </a:rPr>
              <a:t>Selenium and</a:t>
            </a:r>
            <a:br>
              <a:rPr lang="en-US" sz="1200" b="1" dirty="0" smtClean="0">
                <a:solidFill>
                  <a:schemeClr val="tx1">
                    <a:lumMod val="50000"/>
                    <a:lumOff val="50000"/>
                  </a:schemeClr>
                </a:solidFill>
                <a:latin typeface="Arial" panose="020B0604020202020204" pitchFamily="34" charset="0"/>
              </a:rPr>
            </a:br>
            <a:r>
              <a:rPr lang="en-US" sz="1200" b="1" dirty="0" err="1" smtClean="0">
                <a:solidFill>
                  <a:schemeClr val="tx1">
                    <a:lumMod val="50000"/>
                    <a:lumOff val="50000"/>
                  </a:schemeClr>
                </a:solidFill>
                <a:latin typeface="Arial" panose="020B0604020202020204" pitchFamily="34" charset="0"/>
              </a:rPr>
              <a:t>WebDriver</a:t>
            </a:r>
            <a:r>
              <a:rPr lang="en-US" sz="1200" b="1" dirty="0" smtClean="0">
                <a:solidFill>
                  <a:schemeClr val="tx1">
                    <a:lumMod val="50000"/>
                    <a:lumOff val="50000"/>
                  </a:schemeClr>
                </a:solidFill>
                <a:latin typeface="Arial" panose="020B0604020202020204" pitchFamily="34" charset="0"/>
              </a:rPr>
              <a:t> </a:t>
            </a:r>
            <a:r>
              <a:rPr lang="en-US" sz="1200" b="1" dirty="0">
                <a:solidFill>
                  <a:schemeClr val="tx1">
                    <a:lumMod val="50000"/>
                    <a:lumOff val="50000"/>
                  </a:schemeClr>
                </a:solidFill>
                <a:latin typeface="Arial" panose="020B0604020202020204" pitchFamily="34" charset="0"/>
              </a:rPr>
              <a:t> </a:t>
            </a:r>
            <a:endParaRPr lang="en-US" sz="1200" b="1" dirty="0">
              <a:solidFill>
                <a:schemeClr val="tx1">
                  <a:lumMod val="50000"/>
                  <a:lumOff val="50000"/>
                </a:schemeClr>
              </a:solidFill>
            </a:endParaRPr>
          </a:p>
        </p:txBody>
      </p:sp>
      <p:pic>
        <p:nvPicPr>
          <p:cNvPr id="34" name="Picture 18" descr="https://community.compuwareapm.com/community/download/attachments/5144984/icon.png?api=v2"/>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4953000" y="4022698"/>
            <a:ext cx="987066" cy="454052"/>
          </a:xfrm>
          <a:prstGeom prst="rect">
            <a:avLst/>
          </a:prstGeom>
          <a:noFill/>
          <a:extLst>
            <a:ext uri="{909E8E84-426E-40dd-AFC4-6F175D3DCCD1}">
              <a14:hiddenFill xmlns:a14="http://schemas.microsoft.com/office/drawing/2010/main" xmlns="">
                <a:solidFill>
                  <a:srgbClr val="FFFFFF"/>
                </a:solidFill>
              </a14:hiddenFill>
            </a:ext>
          </a:extLst>
        </p:spPr>
      </p:pic>
      <p:sp>
        <p:nvSpPr>
          <p:cNvPr id="35" name="Rectangle 34"/>
          <p:cNvSpPr/>
          <p:nvPr/>
        </p:nvSpPr>
        <p:spPr>
          <a:xfrm>
            <a:off x="7543800" y="742950"/>
            <a:ext cx="1371600" cy="523220"/>
          </a:xfrm>
          <a:prstGeom prst="rect">
            <a:avLst/>
          </a:prstGeom>
          <a:noFill/>
        </p:spPr>
        <p:txBody>
          <a:bodyPr wrap="none" lIns="91440" tIns="45720" rIns="91440" bIns="45720">
            <a:spAutoFit/>
          </a:bodyPr>
          <a:lstStyle/>
          <a:p>
            <a:pPr algn="ctr"/>
            <a:r>
              <a:rPr lang="en-US" sz="1400" dirty="0">
                <a:solidFill>
                  <a:schemeClr val="accent3"/>
                </a:solidFill>
                <a:latin typeface="Interstate-Regular" panose="02000603020000020004" pitchFamily="2" charset="0"/>
              </a:rPr>
              <a:t>Build Server </a:t>
            </a:r>
            <a:r>
              <a:rPr lang="en-US" sz="1400" dirty="0" smtClean="0">
                <a:solidFill>
                  <a:schemeClr val="accent3"/>
                </a:solidFill>
                <a:latin typeface="Interstate-Regular" panose="02000603020000020004" pitchFamily="2" charset="0"/>
              </a:rPr>
              <a:t/>
            </a:r>
            <a:br>
              <a:rPr lang="en-US" sz="1400" dirty="0" smtClean="0">
                <a:solidFill>
                  <a:schemeClr val="accent3"/>
                </a:solidFill>
                <a:latin typeface="Interstate-Regular" panose="02000603020000020004" pitchFamily="2" charset="0"/>
              </a:rPr>
            </a:br>
            <a:r>
              <a:rPr lang="en-US" sz="1400" dirty="0" smtClean="0">
                <a:solidFill>
                  <a:schemeClr val="accent3"/>
                </a:solidFill>
                <a:latin typeface="Interstate-Regular" panose="02000603020000020004" pitchFamily="2" charset="0"/>
              </a:rPr>
              <a:t>/ </a:t>
            </a:r>
            <a:r>
              <a:rPr lang="en-US" sz="1400" dirty="0">
                <a:solidFill>
                  <a:schemeClr val="accent3"/>
                </a:solidFill>
                <a:latin typeface="Interstate-Regular" panose="02000603020000020004" pitchFamily="2" charset="0"/>
              </a:rPr>
              <a:t>CI</a:t>
            </a:r>
          </a:p>
        </p:txBody>
      </p:sp>
      <p:pic>
        <p:nvPicPr>
          <p:cNvPr id="36" name="Picture 24" descr="Image result for images logos Bamboo CI Serve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5951363" y="2209864"/>
            <a:ext cx="1679245" cy="382267"/>
          </a:xfrm>
          <a:prstGeom prst="rect">
            <a:avLst/>
          </a:prstGeom>
          <a:noFill/>
          <a:extLst>
            <a:ext uri="{909E8E84-426E-40dd-AFC4-6F175D3DCCD1}">
              <a14:hiddenFill xmlns:a14="http://schemas.microsoft.com/office/drawing/2010/main" xmlns="">
                <a:solidFill>
                  <a:srgbClr val="FFFFFF"/>
                </a:solidFill>
              </a14:hiddenFill>
            </a:ext>
          </a:extLst>
        </p:spPr>
      </p:pic>
      <p:cxnSp>
        <p:nvCxnSpPr>
          <p:cNvPr id="38" name="Straight Connector 37"/>
          <p:cNvCxnSpPr/>
          <p:nvPr/>
        </p:nvCxnSpPr>
        <p:spPr>
          <a:xfrm>
            <a:off x="4653583" y="953669"/>
            <a:ext cx="0" cy="3393651"/>
          </a:xfrm>
          <a:prstGeom prst="line">
            <a:avLst/>
          </a:prstGeom>
          <a:ln w="12700">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096000" y="965398"/>
            <a:ext cx="0" cy="3358464"/>
          </a:xfrm>
          <a:prstGeom prst="line">
            <a:avLst/>
          </a:prstGeom>
          <a:ln w="12700">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467600" y="969308"/>
            <a:ext cx="0" cy="3362374"/>
          </a:xfrm>
          <a:prstGeom prst="line">
            <a:avLst/>
          </a:prstGeom>
          <a:ln w="12700">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pic>
        <p:nvPicPr>
          <p:cNvPr id="41" name="Picture 26" descr="Image result for images logos Bamboo CI Server"/>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7622587" y="1506056"/>
            <a:ext cx="1294568" cy="415177"/>
          </a:xfrm>
          <a:prstGeom prst="rect">
            <a:avLst/>
          </a:prstGeom>
          <a:noFill/>
          <a:extLst>
            <a:ext uri="{909E8E84-426E-40dd-AFC4-6F175D3DCCD1}">
              <a14:hiddenFill xmlns:a14="http://schemas.microsoft.com/office/drawing/2010/main" xmlns="">
                <a:solidFill>
                  <a:srgbClr val="FFFFFF"/>
                </a:solidFill>
              </a14:hiddenFill>
            </a:ext>
          </a:extLst>
        </p:spPr>
      </p:pic>
      <p:pic>
        <p:nvPicPr>
          <p:cNvPr id="42" name="Picture 36" descr="http://www.kualitatem.com/wp-content/uploads/2014/07/loadrunner.jpg"/>
          <p:cNvPicPr>
            <a:picLocks noChangeAspect="1" noChangeArrowheads="1"/>
          </p:cNvPicPr>
          <p:nvPr/>
        </p:nvPicPr>
        <p:blipFill rotWithShape="1">
          <a:blip r:embed="rId15" cstate="print">
            <a:extLst>
              <a:ext uri="{28A0092B-C50C-407E-A947-70E740481C1C}">
                <a14:useLocalDpi xmlns:a14="http://schemas.microsoft.com/office/drawing/2010/main"/>
              </a:ext>
            </a:extLst>
          </a:blip>
          <a:srcRect/>
          <a:stretch/>
        </p:blipFill>
        <p:spPr bwMode="auto">
          <a:xfrm>
            <a:off x="4876800" y="1442349"/>
            <a:ext cx="1057983" cy="543549"/>
          </a:xfrm>
          <a:prstGeom prst="rect">
            <a:avLst/>
          </a:prstGeom>
          <a:noFill/>
          <a:extLst>
            <a:ext uri="{909E8E84-426E-40dd-AFC4-6F175D3DCCD1}">
              <a14:hiddenFill xmlns:a14="http://schemas.microsoft.com/office/drawing/2010/main" xmlns="">
                <a:solidFill>
                  <a:srgbClr val="FFFFFF"/>
                </a:solidFill>
              </a14:hiddenFill>
            </a:ext>
          </a:extLst>
        </p:spPr>
      </p:pic>
      <p:pic>
        <p:nvPicPr>
          <p:cNvPr id="43" name="Picture 2" descr="http://obieosobalu.files.wordpress.com/2011/08/ms-vs-logo.png"/>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3081348" y="3379845"/>
            <a:ext cx="1419669" cy="553200"/>
          </a:xfrm>
          <a:prstGeom prst="rect">
            <a:avLst/>
          </a:prstGeom>
          <a:noFill/>
          <a:extLst>
            <a:ext uri="{909E8E84-426E-40dd-AFC4-6F175D3DCCD1}">
              <a14:hiddenFill xmlns:a14="http://schemas.microsoft.com/office/drawing/2010/main" xmlns="">
                <a:solidFill>
                  <a:srgbClr val="FFFFFF"/>
                </a:solidFill>
              </a14:hiddenFill>
            </a:ext>
          </a:extLst>
        </p:spPr>
      </p:pic>
      <p:pic>
        <p:nvPicPr>
          <p:cNvPr id="45" name="Picture 2" descr="https://www.atlassian.com/wac/software/bamboo/productLogo/imageBinary/bamboo_logo_landing.png"/>
          <p:cNvPicPr>
            <a:picLocks noChangeAspect="1"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7591489" y="2332082"/>
            <a:ext cx="1323911" cy="379284"/>
          </a:xfrm>
          <a:prstGeom prst="rect">
            <a:avLst/>
          </a:prstGeom>
          <a:noFill/>
          <a:extLst>
            <a:ext uri="{909E8E84-426E-40dd-AFC4-6F175D3DCCD1}">
              <a14:hiddenFill xmlns:a14="http://schemas.microsoft.com/office/drawing/2010/main" xmlns="">
                <a:solidFill>
                  <a:srgbClr val="FFFFFF"/>
                </a:solidFill>
              </a14:hiddenFill>
            </a:ext>
          </a:extLst>
        </p:spPr>
      </p:pic>
      <p:pic>
        <p:nvPicPr>
          <p:cNvPr id="46" name="Picture 45"/>
          <p:cNvPicPr>
            <a:picLocks noChangeAspect="1"/>
          </p:cNvPicPr>
          <p:nvPr/>
        </p:nvPicPr>
        <p:blipFill rotWithShape="1">
          <a:blip r:embed="rId18" cstate="print">
            <a:extLst>
              <a:ext uri="{28A0092B-C50C-407E-A947-70E740481C1C}">
                <a14:useLocalDpi xmlns:a14="http://schemas.microsoft.com/office/drawing/2010/main"/>
              </a:ext>
            </a:extLst>
          </a:blip>
          <a:srcRect/>
          <a:stretch/>
        </p:blipFill>
        <p:spPr>
          <a:xfrm>
            <a:off x="7757466" y="2189559"/>
            <a:ext cx="588774" cy="147387"/>
          </a:xfrm>
          <a:prstGeom prst="rect">
            <a:avLst/>
          </a:prstGeom>
        </p:spPr>
      </p:pic>
      <p:pic>
        <p:nvPicPr>
          <p:cNvPr id="47" name="Picture 46"/>
          <p:cNvPicPr>
            <a:picLocks noChangeAspect="1"/>
          </p:cNvPicPr>
          <p:nvPr/>
        </p:nvPicPr>
        <p:blipFill rotWithShape="1">
          <a:blip r:embed="rId19" cstate="print">
            <a:extLst>
              <a:ext uri="{28A0092B-C50C-407E-A947-70E740481C1C}">
                <a14:useLocalDpi xmlns:a14="http://schemas.microsoft.com/office/drawing/2010/main"/>
              </a:ext>
            </a:extLst>
          </a:blip>
          <a:srcRect/>
          <a:stretch/>
        </p:blipFill>
        <p:spPr>
          <a:xfrm>
            <a:off x="6175149" y="3497148"/>
            <a:ext cx="1162155" cy="473475"/>
          </a:xfrm>
          <a:prstGeom prst="rect">
            <a:avLst/>
          </a:prstGeom>
        </p:spPr>
      </p:pic>
      <p:pic>
        <p:nvPicPr>
          <p:cNvPr id="48" name="Picture 4" descr="manage winscp with autoit"/>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6339893" y="2763652"/>
            <a:ext cx="932295" cy="476640"/>
          </a:xfrm>
          <a:prstGeom prst="rect">
            <a:avLst/>
          </a:prstGeom>
          <a:noFill/>
          <a:extLst>
            <a:ext uri="{909E8E84-426E-40dd-AFC4-6F175D3DCCD1}">
              <a14:hiddenFill xmlns:a14="http://schemas.microsoft.com/office/drawing/2010/main" xmlns="">
                <a:solidFill>
                  <a:srgbClr val="FFFFFF"/>
                </a:solidFill>
              </a14:hiddenFill>
            </a:ext>
          </a:extLst>
        </p:spPr>
      </p:pic>
      <p:sp>
        <p:nvSpPr>
          <p:cNvPr id="37" name="Rectangle 36"/>
          <p:cNvSpPr/>
          <p:nvPr/>
        </p:nvSpPr>
        <p:spPr bwMode="auto">
          <a:xfrm>
            <a:off x="3468914" y="4876800"/>
            <a:ext cx="2191657" cy="166914"/>
          </a:xfrm>
          <a:prstGeom prst="rect">
            <a:avLst/>
          </a:prstGeom>
          <a:solidFill>
            <a:schemeClr val="tx1"/>
          </a:solidFill>
          <a:ln w="9525">
            <a:noFill/>
            <a:miter lim="800000"/>
            <a:headEnd/>
            <a:tailEnd/>
          </a:ln>
          <a:effectLst/>
        </p:spPr>
        <p:txBody>
          <a:bodyPr wrap="none" rtlCol="0" anchor="ctr"/>
          <a:lstStyle/>
          <a:p>
            <a:pPr algn="ctr"/>
            <a:endParaRPr lang="en-US"/>
          </a:p>
        </p:txBody>
      </p:sp>
    </p:spTree>
    <p:extLst>
      <p:ext uri="{BB962C8B-B14F-4D97-AF65-F5344CB8AC3E}">
        <p14:creationId xmlns:p14="http://schemas.microsoft.com/office/powerpoint/2010/main" val="7835794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integration copy.png"/>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52400" y="2083184"/>
            <a:ext cx="753789" cy="753789"/>
          </a:xfrm>
          <a:prstGeom prst="rect">
            <a:avLst/>
          </a:prstGeom>
        </p:spPr>
      </p:pic>
      <p:sp>
        <p:nvSpPr>
          <p:cNvPr id="13" name="TextBox 12"/>
          <p:cNvSpPr txBox="1"/>
          <p:nvPr/>
        </p:nvSpPr>
        <p:spPr>
          <a:xfrm>
            <a:off x="762000" y="539174"/>
            <a:ext cx="2133600" cy="584776"/>
          </a:xfrm>
          <a:prstGeom prst="rect">
            <a:avLst/>
          </a:prstGeom>
          <a:noFill/>
        </p:spPr>
        <p:txBody>
          <a:bodyPr wrap="square" rtlCol="0">
            <a:spAutoFit/>
          </a:bodyPr>
          <a:lstStyle/>
          <a:p>
            <a:r>
              <a:rPr lang="en-US" sz="1600" dirty="0" smtClean="0">
                <a:solidFill>
                  <a:schemeClr val="bg1">
                    <a:lumMod val="75000"/>
                  </a:schemeClr>
                </a:solidFill>
                <a:latin typeface="Open Sans"/>
                <a:cs typeface="Open Sans"/>
              </a:rPr>
              <a:t>Gap-Free</a:t>
            </a:r>
            <a:br>
              <a:rPr lang="en-US" sz="1600" dirty="0" smtClean="0">
                <a:solidFill>
                  <a:schemeClr val="bg1">
                    <a:lumMod val="75000"/>
                  </a:schemeClr>
                </a:solidFill>
                <a:latin typeface="Open Sans"/>
                <a:cs typeface="Open Sans"/>
              </a:rPr>
            </a:br>
            <a:r>
              <a:rPr lang="en-US" sz="1600" dirty="0" smtClean="0">
                <a:solidFill>
                  <a:schemeClr val="bg1">
                    <a:lumMod val="75000"/>
                  </a:schemeClr>
                </a:solidFill>
                <a:latin typeface="Open Sans"/>
                <a:cs typeface="Open Sans"/>
              </a:rPr>
              <a:t>Data</a:t>
            </a:r>
            <a:endParaRPr lang="en-US" sz="1600" dirty="0">
              <a:solidFill>
                <a:schemeClr val="bg1">
                  <a:lumMod val="75000"/>
                </a:schemeClr>
              </a:solidFill>
              <a:latin typeface="Open Sans"/>
              <a:cs typeface="Open Sans"/>
            </a:endParaRPr>
          </a:p>
        </p:txBody>
      </p:sp>
      <p:sp>
        <p:nvSpPr>
          <p:cNvPr id="14" name="TextBox 13"/>
          <p:cNvSpPr txBox="1"/>
          <p:nvPr/>
        </p:nvSpPr>
        <p:spPr>
          <a:xfrm>
            <a:off x="762000" y="1352550"/>
            <a:ext cx="1989411" cy="584776"/>
          </a:xfrm>
          <a:prstGeom prst="rect">
            <a:avLst/>
          </a:prstGeom>
          <a:noFill/>
        </p:spPr>
        <p:txBody>
          <a:bodyPr wrap="square" rtlCol="0">
            <a:spAutoFit/>
          </a:bodyPr>
          <a:lstStyle/>
          <a:p>
            <a:r>
              <a:rPr lang="en-US" sz="1600" dirty="0">
                <a:solidFill>
                  <a:schemeClr val="bg1">
                    <a:lumMod val="75000"/>
                  </a:schemeClr>
                </a:solidFill>
                <a:latin typeface="Open Sans"/>
                <a:cs typeface="Open Sans"/>
              </a:rPr>
              <a:t>Performance Build &amp; Test Automation</a:t>
            </a:r>
          </a:p>
        </p:txBody>
      </p:sp>
      <p:sp>
        <p:nvSpPr>
          <p:cNvPr id="15" name="TextBox 14"/>
          <p:cNvSpPr txBox="1"/>
          <p:nvPr/>
        </p:nvSpPr>
        <p:spPr>
          <a:xfrm>
            <a:off x="762000" y="2139374"/>
            <a:ext cx="1989411" cy="584776"/>
          </a:xfrm>
          <a:prstGeom prst="rect">
            <a:avLst/>
          </a:prstGeom>
          <a:noFill/>
        </p:spPr>
        <p:txBody>
          <a:bodyPr wrap="square" rtlCol="0">
            <a:spAutoFit/>
          </a:bodyPr>
          <a:lstStyle/>
          <a:p>
            <a:r>
              <a:rPr lang="en-US" sz="1600" dirty="0" smtClean="0">
                <a:solidFill>
                  <a:srgbClr val="BFBFBF"/>
                </a:solidFill>
                <a:latin typeface="Open Sans"/>
                <a:cs typeface="Open Sans"/>
              </a:rPr>
              <a:t>Anti-Pattern Analytics</a:t>
            </a:r>
          </a:p>
        </p:txBody>
      </p:sp>
      <p:sp>
        <p:nvSpPr>
          <p:cNvPr id="16" name="TextBox 15"/>
          <p:cNvSpPr txBox="1"/>
          <p:nvPr/>
        </p:nvSpPr>
        <p:spPr>
          <a:xfrm>
            <a:off x="762000" y="2960853"/>
            <a:ext cx="2133600" cy="584776"/>
          </a:xfrm>
          <a:prstGeom prst="rect">
            <a:avLst/>
          </a:prstGeom>
          <a:noFill/>
        </p:spPr>
        <p:txBody>
          <a:bodyPr wrap="square" rtlCol="0">
            <a:spAutoFit/>
          </a:bodyPr>
          <a:lstStyle/>
          <a:p>
            <a:r>
              <a:rPr lang="en-US" sz="1600" b="1" dirty="0">
                <a:solidFill>
                  <a:schemeClr val="accent1"/>
                </a:solidFill>
                <a:latin typeface="Open Sans"/>
                <a:cs typeface="Open Sans"/>
              </a:rPr>
              <a:t>DevOps </a:t>
            </a:r>
            <a:r>
              <a:rPr lang="en-US" sz="1600" b="1" dirty="0" err="1">
                <a:solidFill>
                  <a:schemeClr val="accent1"/>
                </a:solidFill>
                <a:latin typeface="Open Sans"/>
                <a:cs typeface="Open Sans"/>
              </a:rPr>
              <a:t>Toolchain</a:t>
            </a:r>
            <a:r>
              <a:rPr lang="en-US" sz="1600" b="1" dirty="0">
                <a:solidFill>
                  <a:schemeClr val="accent1"/>
                </a:solidFill>
                <a:latin typeface="Open Sans"/>
                <a:cs typeface="Open Sans"/>
              </a:rPr>
              <a:t> Integration</a:t>
            </a:r>
          </a:p>
        </p:txBody>
      </p:sp>
      <p:cxnSp>
        <p:nvCxnSpPr>
          <p:cNvPr id="19" name="Straight Connector 18"/>
          <p:cNvCxnSpPr/>
          <p:nvPr/>
        </p:nvCxnSpPr>
        <p:spPr>
          <a:xfrm>
            <a:off x="2895600" y="514350"/>
            <a:ext cx="0" cy="3854834"/>
          </a:xfrm>
          <a:prstGeom prst="line">
            <a:avLst/>
          </a:prstGeom>
          <a:ln/>
        </p:spPr>
        <p:style>
          <a:lnRef idx="1">
            <a:schemeClr val="accent1"/>
          </a:lnRef>
          <a:fillRef idx="0">
            <a:schemeClr val="accent1"/>
          </a:fillRef>
          <a:effectRef idx="0">
            <a:schemeClr val="accent1"/>
          </a:effectRef>
          <a:fontRef idx="minor">
            <a:schemeClr val="tx1"/>
          </a:fontRef>
        </p:style>
      </p:cxnSp>
      <p:pic>
        <p:nvPicPr>
          <p:cNvPr id="22" name="Picture 21" descr="application_insights copy.png"/>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31863" y="446361"/>
            <a:ext cx="753789" cy="753789"/>
          </a:xfrm>
          <a:prstGeom prst="rect">
            <a:avLst/>
          </a:prstGeom>
        </p:spPr>
      </p:pic>
      <p:pic>
        <p:nvPicPr>
          <p:cNvPr id="2" name="Picture 1" descr="content_management copy.png"/>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52937" y="1362705"/>
            <a:ext cx="685263" cy="685263"/>
          </a:xfrm>
          <a:prstGeom prst="rect">
            <a:avLst/>
          </a:prstGeom>
        </p:spPr>
      </p:pic>
      <p:pic>
        <p:nvPicPr>
          <p:cNvPr id="5" name="Picture 4" descr="stethoscope copy.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96541" y="2941497"/>
            <a:ext cx="622966" cy="622966"/>
          </a:xfrm>
          <a:prstGeom prst="rect">
            <a:avLst/>
          </a:prstGeom>
        </p:spPr>
      </p:pic>
      <p:pic>
        <p:nvPicPr>
          <p:cNvPr id="18" name="Content Placeholder 3"/>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352800" y="895350"/>
            <a:ext cx="5254241" cy="3075455"/>
          </a:xfrm>
          <a:prstGeom prst="rect">
            <a:avLst/>
          </a:prstGeom>
          <a:ln>
            <a:noFill/>
          </a:ln>
          <a:effectLst>
            <a:outerShdw blurRad="292100" dist="139700" dir="2700000" algn="tl" rotWithShape="0">
              <a:srgbClr val="333333">
                <a:alpha val="65000"/>
              </a:srgbClr>
            </a:outerShdw>
          </a:effectLst>
        </p:spPr>
      </p:pic>
      <p:grpSp>
        <p:nvGrpSpPr>
          <p:cNvPr id="17" name="Group 16"/>
          <p:cNvGrpSpPr/>
          <p:nvPr/>
        </p:nvGrpSpPr>
        <p:grpSpPr>
          <a:xfrm>
            <a:off x="4800600" y="514350"/>
            <a:ext cx="1802130" cy="884486"/>
            <a:chOff x="4495800" y="985422"/>
            <a:chExt cx="1802130" cy="884486"/>
          </a:xfrm>
        </p:grpSpPr>
        <p:sp>
          <p:nvSpPr>
            <p:cNvPr id="20" name="Rounded Rectangle 19"/>
            <p:cNvSpPr/>
            <p:nvPr/>
          </p:nvSpPr>
          <p:spPr bwMode="auto">
            <a:xfrm>
              <a:off x="4495800" y="985422"/>
              <a:ext cx="1802130" cy="502919"/>
            </a:xfrm>
            <a:prstGeom prst="roundRect">
              <a:avLst>
                <a:gd name="adj" fmla="val 1934"/>
              </a:avLst>
            </a:prstGeom>
            <a:solidFill>
              <a:sysClr val="window" lastClr="FFFFFF"/>
            </a:solidFill>
            <a:ln w="19050">
              <a:solidFill>
                <a:srgbClr val="81BB00"/>
              </a:solidFill>
              <a:miter lim="800000"/>
              <a:headEnd/>
              <a:tailEnd/>
            </a:ln>
            <a:effectLst/>
          </p:spPr>
          <p:txBody>
            <a:bodyPr wrap="squar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kern="0" dirty="0" smtClean="0">
                  <a:solidFill>
                    <a:prstClr val="black"/>
                  </a:solidFill>
                  <a:latin typeface="Open Sans"/>
                  <a:cs typeface="Open Sans"/>
                </a:rPr>
                <a:t>view trends and status within </a:t>
              </a:r>
              <a:r>
                <a:rPr lang="en-US" sz="1050" kern="0" dirty="0">
                  <a:solidFill>
                    <a:prstClr val="black"/>
                  </a:solidFill>
                  <a:latin typeface="Open Sans"/>
                  <a:cs typeface="Open Sans"/>
                </a:rPr>
                <a:t>b</a:t>
              </a:r>
              <a:r>
                <a:rPr lang="en-US" sz="1050" kern="0" dirty="0" smtClean="0">
                  <a:solidFill>
                    <a:prstClr val="black"/>
                  </a:solidFill>
                  <a:latin typeface="Open Sans"/>
                  <a:cs typeface="Open Sans"/>
                </a:rPr>
                <a:t>uild </a:t>
              </a:r>
              <a:r>
                <a:rPr lang="en-US" sz="1050" kern="0" dirty="0">
                  <a:solidFill>
                    <a:prstClr val="black"/>
                  </a:solidFill>
                  <a:latin typeface="Open Sans"/>
                  <a:cs typeface="Open Sans"/>
                </a:rPr>
                <a:t>a</a:t>
              </a:r>
              <a:r>
                <a:rPr lang="en-US" sz="1050" kern="0" dirty="0" smtClean="0">
                  <a:solidFill>
                    <a:prstClr val="black"/>
                  </a:solidFill>
                  <a:latin typeface="Open Sans"/>
                  <a:cs typeface="Open Sans"/>
                </a:rPr>
                <a:t>utomation tooling</a:t>
              </a:r>
              <a:endParaRPr lang="en-US" sz="1050" kern="0" dirty="0">
                <a:solidFill>
                  <a:prstClr val="black"/>
                </a:solidFill>
                <a:latin typeface="Open Sans"/>
                <a:cs typeface="Open Sans"/>
              </a:endParaRPr>
            </a:p>
          </p:txBody>
        </p:sp>
        <p:cxnSp>
          <p:nvCxnSpPr>
            <p:cNvPr id="21" name="Straight Arrow Connector 20"/>
            <p:cNvCxnSpPr/>
            <p:nvPr/>
          </p:nvCxnSpPr>
          <p:spPr>
            <a:xfrm>
              <a:off x="4495800" y="1330158"/>
              <a:ext cx="0" cy="539750"/>
            </a:xfrm>
            <a:prstGeom prst="straightConnector1">
              <a:avLst/>
            </a:prstGeom>
            <a:ln w="19050">
              <a:solidFill>
                <a:srgbClr val="81BB00"/>
              </a:solidFill>
              <a:tailEnd type="oval"/>
            </a:ln>
          </p:spPr>
          <p:style>
            <a:lnRef idx="1">
              <a:schemeClr val="accent1"/>
            </a:lnRef>
            <a:fillRef idx="0">
              <a:schemeClr val="accent1"/>
            </a:fillRef>
            <a:effectRef idx="0">
              <a:schemeClr val="accent1"/>
            </a:effectRef>
            <a:fontRef idx="minor">
              <a:schemeClr val="tx1"/>
            </a:fontRef>
          </p:style>
        </p:cxnSp>
      </p:grpSp>
      <p:sp>
        <p:nvSpPr>
          <p:cNvPr id="23" name="Rectangle 22"/>
          <p:cNvSpPr/>
          <p:nvPr/>
        </p:nvSpPr>
        <p:spPr bwMode="auto">
          <a:xfrm>
            <a:off x="3468914" y="4876800"/>
            <a:ext cx="2191657" cy="166914"/>
          </a:xfrm>
          <a:prstGeom prst="rect">
            <a:avLst/>
          </a:prstGeom>
          <a:solidFill>
            <a:schemeClr val="tx1"/>
          </a:solidFill>
          <a:ln w="9525">
            <a:noFill/>
            <a:miter lim="800000"/>
            <a:headEnd/>
            <a:tailEnd/>
          </a:ln>
          <a:effectLst/>
        </p:spPr>
        <p:txBody>
          <a:bodyPr wrap="none" rtlCol="0" anchor="ctr"/>
          <a:lstStyle/>
          <a:p>
            <a:pPr algn="ctr"/>
            <a:endParaRPr lang="en-US"/>
          </a:p>
        </p:txBody>
      </p:sp>
    </p:spTree>
    <p:extLst>
      <p:ext uri="{BB962C8B-B14F-4D97-AF65-F5344CB8AC3E}">
        <p14:creationId xmlns:p14="http://schemas.microsoft.com/office/powerpoint/2010/main" val="1257628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17"/>
                                        </p:tgtEl>
                                      </p:cBhvr>
                                    </p:animEffect>
                                    <p:set>
                                      <p:cBhvr>
                                        <p:cTn id="12"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integration copy.png"/>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52400" y="2083184"/>
            <a:ext cx="753789" cy="753789"/>
          </a:xfrm>
          <a:prstGeom prst="rect">
            <a:avLst/>
          </a:prstGeom>
        </p:spPr>
      </p:pic>
      <p:sp>
        <p:nvSpPr>
          <p:cNvPr id="13" name="TextBox 12"/>
          <p:cNvSpPr txBox="1"/>
          <p:nvPr/>
        </p:nvSpPr>
        <p:spPr>
          <a:xfrm>
            <a:off x="762000" y="539174"/>
            <a:ext cx="2133600" cy="584776"/>
          </a:xfrm>
          <a:prstGeom prst="rect">
            <a:avLst/>
          </a:prstGeom>
          <a:noFill/>
        </p:spPr>
        <p:txBody>
          <a:bodyPr wrap="square" rtlCol="0">
            <a:spAutoFit/>
          </a:bodyPr>
          <a:lstStyle/>
          <a:p>
            <a:r>
              <a:rPr lang="en-US" sz="1600" dirty="0" smtClean="0">
                <a:solidFill>
                  <a:schemeClr val="bg1">
                    <a:lumMod val="75000"/>
                  </a:schemeClr>
                </a:solidFill>
                <a:latin typeface="Open Sans"/>
                <a:cs typeface="Open Sans"/>
              </a:rPr>
              <a:t>Gap-Free</a:t>
            </a:r>
            <a:br>
              <a:rPr lang="en-US" sz="1600" dirty="0" smtClean="0">
                <a:solidFill>
                  <a:schemeClr val="bg1">
                    <a:lumMod val="75000"/>
                  </a:schemeClr>
                </a:solidFill>
                <a:latin typeface="Open Sans"/>
                <a:cs typeface="Open Sans"/>
              </a:rPr>
            </a:br>
            <a:r>
              <a:rPr lang="en-US" sz="1600" dirty="0" smtClean="0">
                <a:solidFill>
                  <a:schemeClr val="bg1">
                    <a:lumMod val="75000"/>
                  </a:schemeClr>
                </a:solidFill>
                <a:latin typeface="Open Sans"/>
                <a:cs typeface="Open Sans"/>
              </a:rPr>
              <a:t>Data</a:t>
            </a:r>
            <a:endParaRPr lang="en-US" sz="1600" dirty="0">
              <a:solidFill>
                <a:schemeClr val="bg1">
                  <a:lumMod val="75000"/>
                </a:schemeClr>
              </a:solidFill>
              <a:latin typeface="Open Sans"/>
              <a:cs typeface="Open Sans"/>
            </a:endParaRPr>
          </a:p>
        </p:txBody>
      </p:sp>
      <p:sp>
        <p:nvSpPr>
          <p:cNvPr id="14" name="TextBox 13"/>
          <p:cNvSpPr txBox="1"/>
          <p:nvPr/>
        </p:nvSpPr>
        <p:spPr>
          <a:xfrm>
            <a:off x="762000" y="1352550"/>
            <a:ext cx="1989411" cy="584776"/>
          </a:xfrm>
          <a:prstGeom prst="rect">
            <a:avLst/>
          </a:prstGeom>
          <a:noFill/>
        </p:spPr>
        <p:txBody>
          <a:bodyPr wrap="square" rtlCol="0">
            <a:spAutoFit/>
          </a:bodyPr>
          <a:lstStyle/>
          <a:p>
            <a:r>
              <a:rPr lang="en-US" sz="1600" dirty="0">
                <a:solidFill>
                  <a:schemeClr val="bg1">
                    <a:lumMod val="75000"/>
                  </a:schemeClr>
                </a:solidFill>
                <a:latin typeface="Open Sans"/>
                <a:cs typeface="Open Sans"/>
              </a:rPr>
              <a:t>Performance Build &amp; Test Automation</a:t>
            </a:r>
          </a:p>
        </p:txBody>
      </p:sp>
      <p:sp>
        <p:nvSpPr>
          <p:cNvPr id="15" name="TextBox 14"/>
          <p:cNvSpPr txBox="1"/>
          <p:nvPr/>
        </p:nvSpPr>
        <p:spPr>
          <a:xfrm>
            <a:off x="762000" y="2139374"/>
            <a:ext cx="1989411" cy="584776"/>
          </a:xfrm>
          <a:prstGeom prst="rect">
            <a:avLst/>
          </a:prstGeom>
          <a:noFill/>
        </p:spPr>
        <p:txBody>
          <a:bodyPr wrap="square" rtlCol="0">
            <a:spAutoFit/>
          </a:bodyPr>
          <a:lstStyle/>
          <a:p>
            <a:r>
              <a:rPr lang="en-US" sz="1600" dirty="0" smtClean="0">
                <a:solidFill>
                  <a:srgbClr val="BFBFBF"/>
                </a:solidFill>
                <a:latin typeface="Open Sans"/>
                <a:cs typeface="Open Sans"/>
              </a:rPr>
              <a:t>Anti-Pattern Analytics</a:t>
            </a:r>
          </a:p>
        </p:txBody>
      </p:sp>
      <p:sp>
        <p:nvSpPr>
          <p:cNvPr id="16" name="TextBox 15"/>
          <p:cNvSpPr txBox="1"/>
          <p:nvPr/>
        </p:nvSpPr>
        <p:spPr>
          <a:xfrm>
            <a:off x="762000" y="2960853"/>
            <a:ext cx="1989411" cy="584776"/>
          </a:xfrm>
          <a:prstGeom prst="rect">
            <a:avLst/>
          </a:prstGeom>
          <a:noFill/>
        </p:spPr>
        <p:txBody>
          <a:bodyPr wrap="square" rtlCol="0">
            <a:spAutoFit/>
          </a:bodyPr>
          <a:lstStyle/>
          <a:p>
            <a:r>
              <a:rPr lang="en-US" sz="1600" dirty="0">
                <a:solidFill>
                  <a:srgbClr val="BFBFBF"/>
                </a:solidFill>
                <a:latin typeface="Open Sans"/>
                <a:cs typeface="Open Sans"/>
              </a:rPr>
              <a:t>DevOps </a:t>
            </a:r>
            <a:r>
              <a:rPr lang="en-US" sz="1600" dirty="0" err="1">
                <a:solidFill>
                  <a:srgbClr val="BFBFBF"/>
                </a:solidFill>
                <a:latin typeface="Open Sans"/>
                <a:cs typeface="Open Sans"/>
              </a:rPr>
              <a:t>Toolchain</a:t>
            </a:r>
            <a:r>
              <a:rPr lang="en-US" sz="1600" dirty="0">
                <a:solidFill>
                  <a:srgbClr val="BFBFBF"/>
                </a:solidFill>
                <a:latin typeface="Open Sans"/>
                <a:cs typeface="Open Sans"/>
              </a:rPr>
              <a:t> Integration</a:t>
            </a:r>
          </a:p>
        </p:txBody>
      </p:sp>
      <p:sp>
        <p:nvSpPr>
          <p:cNvPr id="17" name="TextBox 16"/>
          <p:cNvSpPr txBox="1"/>
          <p:nvPr/>
        </p:nvSpPr>
        <p:spPr>
          <a:xfrm>
            <a:off x="762000" y="3867150"/>
            <a:ext cx="1989411" cy="584776"/>
          </a:xfrm>
          <a:prstGeom prst="rect">
            <a:avLst/>
          </a:prstGeom>
          <a:noFill/>
        </p:spPr>
        <p:txBody>
          <a:bodyPr wrap="square" rtlCol="0">
            <a:spAutoFit/>
          </a:bodyPr>
          <a:lstStyle/>
          <a:p>
            <a:r>
              <a:rPr lang="en-US" sz="1600" b="1" dirty="0" smtClean="0">
                <a:solidFill>
                  <a:srgbClr val="0090B6"/>
                </a:solidFill>
                <a:latin typeface="Open Sans"/>
                <a:cs typeface="Open Sans"/>
              </a:rPr>
              <a:t>Production Problem Capture</a:t>
            </a:r>
          </a:p>
        </p:txBody>
      </p:sp>
      <p:cxnSp>
        <p:nvCxnSpPr>
          <p:cNvPr id="19" name="Straight Connector 18"/>
          <p:cNvCxnSpPr/>
          <p:nvPr/>
        </p:nvCxnSpPr>
        <p:spPr>
          <a:xfrm>
            <a:off x="2895600" y="514350"/>
            <a:ext cx="0" cy="3854834"/>
          </a:xfrm>
          <a:prstGeom prst="line">
            <a:avLst/>
          </a:prstGeom>
          <a:ln/>
        </p:spPr>
        <p:style>
          <a:lnRef idx="1">
            <a:schemeClr val="accent1"/>
          </a:lnRef>
          <a:fillRef idx="0">
            <a:schemeClr val="accent1"/>
          </a:fillRef>
          <a:effectRef idx="0">
            <a:schemeClr val="accent1"/>
          </a:effectRef>
          <a:fontRef idx="minor">
            <a:schemeClr val="tx1"/>
          </a:fontRef>
        </p:style>
      </p:cxnSp>
      <p:pic>
        <p:nvPicPr>
          <p:cNvPr id="22" name="Picture 21" descr="application_insights copy.png"/>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31863" y="446361"/>
            <a:ext cx="753789" cy="753789"/>
          </a:xfrm>
          <a:prstGeom prst="rect">
            <a:avLst/>
          </a:prstGeom>
        </p:spPr>
      </p:pic>
      <p:pic>
        <p:nvPicPr>
          <p:cNvPr id="2" name="Picture 1" descr="content_management copy.png"/>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52937" y="1362705"/>
            <a:ext cx="685263" cy="685263"/>
          </a:xfrm>
          <a:prstGeom prst="rect">
            <a:avLst/>
          </a:prstGeom>
        </p:spPr>
      </p:pic>
      <p:pic>
        <p:nvPicPr>
          <p:cNvPr id="4" name="Picture 3" descr="lifecycle copy.png"/>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60611" y="3767072"/>
            <a:ext cx="753789" cy="753789"/>
          </a:xfrm>
          <a:prstGeom prst="rect">
            <a:avLst/>
          </a:prstGeom>
        </p:spPr>
      </p:pic>
      <p:pic>
        <p:nvPicPr>
          <p:cNvPr id="5" name="Picture 4" descr="stethoscope copy.png"/>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96541" y="2941497"/>
            <a:ext cx="622966" cy="622966"/>
          </a:xfrm>
          <a:prstGeom prst="rect">
            <a:avLst/>
          </a:prstGeom>
        </p:spPr>
      </p:pic>
      <p:pic>
        <p:nvPicPr>
          <p:cNvPr id="3" name="Picture 2"/>
          <p:cNvPicPr>
            <a:picLocks noChangeAspect="1"/>
          </p:cNvPicPr>
          <p:nvPr/>
        </p:nvPicPr>
        <p:blipFill>
          <a:blip r:embed="rId7"/>
          <a:stretch>
            <a:fillRect/>
          </a:stretch>
        </p:blipFill>
        <p:spPr>
          <a:xfrm>
            <a:off x="4386765" y="270035"/>
            <a:ext cx="3724805" cy="4250826"/>
          </a:xfrm>
          <a:prstGeom prst="rect">
            <a:avLst/>
          </a:prstGeom>
        </p:spPr>
      </p:pic>
      <p:grpSp>
        <p:nvGrpSpPr>
          <p:cNvPr id="18" name="Group 17"/>
          <p:cNvGrpSpPr/>
          <p:nvPr/>
        </p:nvGrpSpPr>
        <p:grpSpPr>
          <a:xfrm>
            <a:off x="4800600" y="239464"/>
            <a:ext cx="1802130" cy="884486"/>
            <a:chOff x="4495800" y="985422"/>
            <a:chExt cx="1802130" cy="884486"/>
          </a:xfrm>
        </p:grpSpPr>
        <p:sp>
          <p:nvSpPr>
            <p:cNvPr id="20" name="Rounded Rectangle 19"/>
            <p:cNvSpPr/>
            <p:nvPr/>
          </p:nvSpPr>
          <p:spPr bwMode="auto">
            <a:xfrm>
              <a:off x="4495800" y="985422"/>
              <a:ext cx="1802130" cy="502919"/>
            </a:xfrm>
            <a:prstGeom prst="roundRect">
              <a:avLst>
                <a:gd name="adj" fmla="val 1934"/>
              </a:avLst>
            </a:prstGeom>
            <a:solidFill>
              <a:sysClr val="window" lastClr="FFFFFF"/>
            </a:solidFill>
            <a:ln w="19050">
              <a:solidFill>
                <a:srgbClr val="81BB00"/>
              </a:solidFill>
              <a:miter lim="800000"/>
              <a:headEnd/>
              <a:tailEnd/>
            </a:ln>
            <a:effectLst/>
          </p:spPr>
          <p:txBody>
            <a:bodyPr wrap="squar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kern="0" noProof="0" dirty="0" smtClean="0">
                  <a:solidFill>
                    <a:prstClr val="black"/>
                  </a:solidFill>
                  <a:latin typeface="Open Sans"/>
                  <a:cs typeface="Open Sans"/>
                </a:rPr>
                <a:t>deliver facts to avoid </a:t>
              </a:r>
              <a:r>
                <a:rPr lang="en-US" sz="1050" kern="0" noProof="0" dirty="0" err="1" smtClean="0">
                  <a:solidFill>
                    <a:prstClr val="black"/>
                  </a:solidFill>
                  <a:latin typeface="Open Sans"/>
                  <a:cs typeface="Open Sans"/>
                </a:rPr>
                <a:t>blamestorming</a:t>
              </a:r>
              <a:endParaRPr kumimoji="0" lang="en-US" sz="1050" b="0" i="0" u="none" strike="noStrike" kern="0" cap="none" spc="0" normalizeH="0" baseline="0" noProof="0" dirty="0">
                <a:ln>
                  <a:noFill/>
                </a:ln>
                <a:solidFill>
                  <a:prstClr val="black"/>
                </a:solidFill>
                <a:effectLst/>
                <a:uLnTx/>
                <a:uFillTx/>
                <a:latin typeface="Open Sans"/>
                <a:cs typeface="Open Sans"/>
              </a:endParaRPr>
            </a:p>
          </p:txBody>
        </p:sp>
        <p:cxnSp>
          <p:nvCxnSpPr>
            <p:cNvPr id="21" name="Straight Arrow Connector 20"/>
            <p:cNvCxnSpPr/>
            <p:nvPr/>
          </p:nvCxnSpPr>
          <p:spPr>
            <a:xfrm>
              <a:off x="4495800" y="1330158"/>
              <a:ext cx="0" cy="539750"/>
            </a:xfrm>
            <a:prstGeom prst="straightConnector1">
              <a:avLst/>
            </a:prstGeom>
            <a:ln w="19050">
              <a:solidFill>
                <a:srgbClr val="81BB00"/>
              </a:solidFill>
              <a:tailEnd type="oval"/>
            </a:ln>
          </p:spPr>
          <p:style>
            <a:lnRef idx="1">
              <a:schemeClr val="accent1"/>
            </a:lnRef>
            <a:fillRef idx="0">
              <a:schemeClr val="accent1"/>
            </a:fillRef>
            <a:effectRef idx="0">
              <a:schemeClr val="accent1"/>
            </a:effectRef>
            <a:fontRef idx="minor">
              <a:schemeClr val="tx1"/>
            </a:fontRef>
          </p:style>
        </p:cxnSp>
      </p:grpSp>
      <p:sp>
        <p:nvSpPr>
          <p:cNvPr id="23" name="Rectangle 22"/>
          <p:cNvSpPr/>
          <p:nvPr/>
        </p:nvSpPr>
        <p:spPr bwMode="auto">
          <a:xfrm>
            <a:off x="3468914" y="4876800"/>
            <a:ext cx="2191657" cy="166914"/>
          </a:xfrm>
          <a:prstGeom prst="rect">
            <a:avLst/>
          </a:prstGeom>
          <a:solidFill>
            <a:schemeClr val="tx1"/>
          </a:solidFill>
          <a:ln w="9525">
            <a:noFill/>
            <a:miter lim="800000"/>
            <a:headEnd/>
            <a:tailEnd/>
          </a:ln>
          <a:effectLst/>
        </p:spPr>
        <p:txBody>
          <a:bodyPr wrap="none" rtlCol="0" anchor="ctr"/>
          <a:lstStyle/>
          <a:p>
            <a:pPr algn="ctr"/>
            <a:endParaRPr lang="en-US"/>
          </a:p>
        </p:txBody>
      </p:sp>
    </p:spTree>
    <p:extLst>
      <p:ext uri="{BB962C8B-B14F-4D97-AF65-F5344CB8AC3E}">
        <p14:creationId xmlns:p14="http://schemas.microsoft.com/office/powerpoint/2010/main" val="2504672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 Define KPIs accepted by all teams</a:t>
            </a:r>
            <a:endParaRPr lang="en-US" dirty="0"/>
          </a:p>
        </p:txBody>
      </p:sp>
      <p:pic>
        <p:nvPicPr>
          <p:cNvPr id="3074" name="Picture 2" descr="http://www.thefutureworkplace.com/wp-content/uploads/2008/11/measuring-social-media-and-traditional-media.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3468" y="759063"/>
            <a:ext cx="3980306" cy="398030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664911" y="2177368"/>
            <a:ext cx="2317558" cy="415498"/>
          </a:xfrm>
          <a:prstGeom prst="rect">
            <a:avLst/>
          </a:prstGeom>
          <a:noFill/>
        </p:spPr>
        <p:txBody>
          <a:bodyPr wrap="none" rtlCol="0">
            <a:spAutoFit/>
          </a:bodyPr>
          <a:lstStyle/>
          <a:p>
            <a:pPr marL="171450" indent="-171450"/>
            <a:r>
              <a:rPr lang="en-US" sz="2100" dirty="0"/>
              <a:t># of SQL Executions</a:t>
            </a:r>
          </a:p>
        </p:txBody>
      </p:sp>
      <p:sp>
        <p:nvSpPr>
          <p:cNvPr id="5" name="TextBox 4"/>
          <p:cNvSpPr txBox="1"/>
          <p:nvPr/>
        </p:nvSpPr>
        <p:spPr>
          <a:xfrm>
            <a:off x="5669344" y="3300118"/>
            <a:ext cx="1667444" cy="415498"/>
          </a:xfrm>
          <a:prstGeom prst="rect">
            <a:avLst/>
          </a:prstGeom>
          <a:noFill/>
        </p:spPr>
        <p:txBody>
          <a:bodyPr wrap="none" rtlCol="0">
            <a:spAutoFit/>
          </a:bodyPr>
          <a:lstStyle/>
          <a:p>
            <a:pPr marL="171450" indent="-171450"/>
            <a:r>
              <a:rPr lang="en-US" sz="2100" dirty="0"/>
              <a:t># of Log Lines</a:t>
            </a:r>
          </a:p>
        </p:txBody>
      </p:sp>
      <p:sp>
        <p:nvSpPr>
          <p:cNvPr id="6" name="TextBox 5"/>
          <p:cNvSpPr txBox="1"/>
          <p:nvPr/>
        </p:nvSpPr>
        <p:spPr>
          <a:xfrm>
            <a:off x="6355285" y="2250373"/>
            <a:ext cx="1401346" cy="415498"/>
          </a:xfrm>
          <a:prstGeom prst="rect">
            <a:avLst/>
          </a:prstGeom>
          <a:noFill/>
        </p:spPr>
        <p:txBody>
          <a:bodyPr wrap="none" rtlCol="0">
            <a:spAutoFit/>
          </a:bodyPr>
          <a:lstStyle/>
          <a:p>
            <a:pPr marL="171450" indent="-171450"/>
            <a:r>
              <a:rPr lang="en-US" sz="2100" dirty="0"/>
              <a:t>MBs / </a:t>
            </a:r>
            <a:r>
              <a:rPr lang="en-US" sz="2100" dirty="0" smtClean="0"/>
              <a:t>User</a:t>
            </a:r>
            <a:endParaRPr lang="en-US" sz="2100" dirty="0"/>
          </a:p>
        </p:txBody>
      </p:sp>
      <p:sp>
        <p:nvSpPr>
          <p:cNvPr id="7" name="TextBox 6"/>
          <p:cNvSpPr txBox="1"/>
          <p:nvPr/>
        </p:nvSpPr>
        <p:spPr>
          <a:xfrm>
            <a:off x="4441123" y="3978311"/>
            <a:ext cx="2507418" cy="415498"/>
          </a:xfrm>
          <a:prstGeom prst="rect">
            <a:avLst/>
          </a:prstGeom>
          <a:noFill/>
        </p:spPr>
        <p:txBody>
          <a:bodyPr wrap="none" rtlCol="0">
            <a:spAutoFit/>
          </a:bodyPr>
          <a:lstStyle/>
          <a:p>
            <a:pPr marL="171450" indent="-171450"/>
            <a:r>
              <a:rPr lang="en-US" sz="2100" dirty="0"/>
              <a:t>Time for Deployment</a:t>
            </a:r>
          </a:p>
        </p:txBody>
      </p:sp>
      <p:sp>
        <p:nvSpPr>
          <p:cNvPr id="8" name="TextBox 7"/>
          <p:cNvSpPr txBox="1"/>
          <p:nvPr/>
        </p:nvSpPr>
        <p:spPr>
          <a:xfrm>
            <a:off x="1412206" y="3300118"/>
            <a:ext cx="2076274" cy="415498"/>
          </a:xfrm>
          <a:prstGeom prst="rect">
            <a:avLst/>
          </a:prstGeom>
          <a:noFill/>
        </p:spPr>
        <p:txBody>
          <a:bodyPr wrap="none" rtlCol="0">
            <a:spAutoFit/>
          </a:bodyPr>
          <a:lstStyle/>
          <a:p>
            <a:pPr marL="171450" indent="-171450"/>
            <a:r>
              <a:rPr lang="en-US" sz="2100" dirty="0"/>
              <a:t>Time for Rollback</a:t>
            </a:r>
          </a:p>
        </p:txBody>
      </p:sp>
      <p:sp>
        <p:nvSpPr>
          <p:cNvPr id="9" name="TextBox 8"/>
          <p:cNvSpPr txBox="1"/>
          <p:nvPr/>
        </p:nvSpPr>
        <p:spPr>
          <a:xfrm>
            <a:off x="6108318" y="1077685"/>
            <a:ext cx="1941622" cy="415498"/>
          </a:xfrm>
          <a:prstGeom prst="rect">
            <a:avLst/>
          </a:prstGeom>
          <a:noFill/>
        </p:spPr>
        <p:txBody>
          <a:bodyPr wrap="none" rtlCol="0">
            <a:spAutoFit/>
          </a:bodyPr>
          <a:lstStyle/>
          <a:p>
            <a:pPr marL="171450" indent="-171450"/>
            <a:r>
              <a:rPr lang="en-US" sz="2100" dirty="0"/>
              <a:t>Response Times</a:t>
            </a:r>
          </a:p>
        </p:txBody>
      </p:sp>
      <p:sp>
        <p:nvSpPr>
          <p:cNvPr id="11" name="TextBox 10"/>
          <p:cNvSpPr txBox="1"/>
          <p:nvPr/>
        </p:nvSpPr>
        <p:spPr>
          <a:xfrm>
            <a:off x="1664912" y="1077685"/>
            <a:ext cx="2825838" cy="415498"/>
          </a:xfrm>
          <a:prstGeom prst="rect">
            <a:avLst/>
          </a:prstGeom>
          <a:noFill/>
        </p:spPr>
        <p:txBody>
          <a:bodyPr wrap="none" rtlCol="0">
            <a:spAutoFit/>
          </a:bodyPr>
          <a:lstStyle/>
          <a:p>
            <a:pPr marL="171450" indent="-171450"/>
            <a:r>
              <a:rPr lang="en-US" sz="2100" dirty="0" err="1"/>
              <a:t>Perf</a:t>
            </a:r>
            <a:r>
              <a:rPr lang="en-US" sz="2100" dirty="0"/>
              <a:t> Test Code Coverage</a:t>
            </a:r>
          </a:p>
        </p:txBody>
      </p:sp>
      <p:sp>
        <p:nvSpPr>
          <p:cNvPr id="12" name="Rectangle 11"/>
          <p:cNvSpPr/>
          <p:nvPr/>
        </p:nvSpPr>
        <p:spPr bwMode="auto">
          <a:xfrm>
            <a:off x="3468914" y="4876800"/>
            <a:ext cx="2191657" cy="166914"/>
          </a:xfrm>
          <a:prstGeom prst="rect">
            <a:avLst/>
          </a:prstGeom>
          <a:solidFill>
            <a:schemeClr val="tx1"/>
          </a:solidFill>
          <a:ln w="9525">
            <a:noFill/>
            <a:miter lim="800000"/>
            <a:headEnd/>
            <a:tailEnd/>
          </a:ln>
          <a:effectLst/>
        </p:spPr>
        <p:txBody>
          <a:bodyPr wrap="none" rtlCol="0" anchor="ctr"/>
          <a:lstStyle/>
          <a:p>
            <a:pPr algn="ctr"/>
            <a:endParaRPr lang="en-US"/>
          </a:p>
        </p:txBody>
      </p:sp>
    </p:spTree>
    <p:extLst>
      <p:ext uri="{BB962C8B-B14F-4D97-AF65-F5344CB8AC3E}">
        <p14:creationId xmlns:p14="http://schemas.microsoft.com/office/powerpoint/2010/main" val="31122542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738" y="218625"/>
            <a:ext cx="8245475" cy="485193"/>
          </a:xfrm>
        </p:spPr>
        <p:txBody>
          <a:bodyPr/>
          <a:lstStyle/>
          <a:p>
            <a:r>
              <a:rPr lang="en-US" dirty="0" smtClean="0"/>
              <a:t>How? Performance Focus in Test Automation</a:t>
            </a:r>
            <a:endParaRPr lang="en-US" dirty="0"/>
          </a:p>
        </p:txBody>
      </p:sp>
      <p:graphicFrame>
        <p:nvGraphicFramePr>
          <p:cNvPr id="4" name="Table 3"/>
          <p:cNvGraphicFramePr>
            <a:graphicFrameLocks noGrp="1"/>
          </p:cNvGraphicFramePr>
          <p:nvPr>
            <p:extLst/>
          </p:nvPr>
        </p:nvGraphicFramePr>
        <p:xfrm>
          <a:off x="4933192" y="3638067"/>
          <a:ext cx="3066678" cy="563880"/>
        </p:xfrm>
        <a:graphic>
          <a:graphicData uri="http://schemas.openxmlformats.org/drawingml/2006/table">
            <a:tbl>
              <a:tblPr bandRow="1"/>
              <a:tblGrid>
                <a:gridCol w="941736"/>
                <a:gridCol w="1110765"/>
                <a:gridCol w="1014177"/>
              </a:tblGrid>
              <a:tr h="277493">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r"/>
                      <a:r>
                        <a:rPr lang="de-AT" sz="1400" dirty="0" smtClean="0"/>
                        <a:t>12</a:t>
                      </a:r>
                      <a:endParaRPr lang="en-US" sz="1400" dirty="0"/>
                    </a:p>
                  </a:txBody>
                  <a:tcPr marL="68580" marR="68580" marT="34290" marB="3429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2D050">
                        <a:lumMod val="40000"/>
                        <a:lumOff val="60000"/>
                      </a:srgbClr>
                    </a:solidFill>
                  </a:tcPr>
                </a:tc>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marL="0" marR="0" indent="0" algn="r" defTabSz="914400" rtl="0" eaLnBrk="1" fontAlgn="auto" latinLnBrk="0" hangingPunct="1">
                        <a:lnSpc>
                          <a:spcPct val="100000"/>
                        </a:lnSpc>
                        <a:spcBef>
                          <a:spcPts val="0"/>
                        </a:spcBef>
                        <a:spcAft>
                          <a:spcPts val="0"/>
                        </a:spcAft>
                        <a:buClrTx/>
                        <a:buSzTx/>
                        <a:buFontTx/>
                        <a:buNone/>
                        <a:tabLst/>
                        <a:defRPr/>
                      </a:pPr>
                      <a:r>
                        <a:rPr lang="de-AT" sz="1400" dirty="0" smtClean="0"/>
                        <a:t>0</a:t>
                      </a:r>
                      <a:endParaRPr lang="en-US" sz="1400" dirty="0" smtClean="0"/>
                    </a:p>
                  </a:txBody>
                  <a:tcPr marL="68580" marR="68580" marT="34290" marB="3429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2D050">
                        <a:lumMod val="40000"/>
                        <a:lumOff val="60000"/>
                      </a:srgbClr>
                    </a:solidFill>
                  </a:tcPr>
                </a:tc>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r"/>
                      <a:r>
                        <a:rPr lang="de-AT" sz="1400" dirty="0" smtClean="0"/>
                        <a:t>120ms</a:t>
                      </a:r>
                      <a:endParaRPr lang="en-US" sz="1400" dirty="0"/>
                    </a:p>
                  </a:txBody>
                  <a:tcPr marL="68580" marR="68580" marT="34290" marB="3429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2D050">
                        <a:lumMod val="40000"/>
                        <a:lumOff val="60000"/>
                      </a:srgbClr>
                    </a:solidFill>
                  </a:tcPr>
                </a:tc>
              </a:tr>
              <a:tr h="277493">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r"/>
                      <a:r>
                        <a:rPr lang="de-AT" sz="1400" dirty="0" smtClean="0"/>
                        <a:t>3</a:t>
                      </a:r>
                      <a:endParaRPr lang="en-US" sz="1400" dirty="0"/>
                    </a:p>
                  </a:txBody>
                  <a:tcPr marL="68580" marR="68580" marT="34290" marB="3429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2D050">
                        <a:lumMod val="40000"/>
                        <a:lumOff val="60000"/>
                      </a:srgbClr>
                    </a:solidFill>
                  </a:tcPr>
                </a:tc>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marL="0" marR="0" indent="0" algn="r" defTabSz="914400" rtl="0" eaLnBrk="1" fontAlgn="auto" latinLnBrk="0" hangingPunct="1">
                        <a:lnSpc>
                          <a:spcPct val="100000"/>
                        </a:lnSpc>
                        <a:spcBef>
                          <a:spcPts val="0"/>
                        </a:spcBef>
                        <a:spcAft>
                          <a:spcPts val="0"/>
                        </a:spcAft>
                        <a:buClrTx/>
                        <a:buSzTx/>
                        <a:buFontTx/>
                        <a:buNone/>
                        <a:tabLst/>
                        <a:defRPr/>
                      </a:pPr>
                      <a:r>
                        <a:rPr lang="de-AT" sz="1400" dirty="0" smtClean="0"/>
                        <a:t>1</a:t>
                      </a:r>
                      <a:endParaRPr lang="en-US" sz="1400" dirty="0" smtClean="0"/>
                    </a:p>
                  </a:txBody>
                  <a:tcPr marL="68580" marR="68580" marT="34290" marB="3429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2D050">
                        <a:lumMod val="40000"/>
                        <a:lumOff val="60000"/>
                      </a:srgbClr>
                    </a:solidFill>
                  </a:tcPr>
                </a:tc>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r"/>
                      <a:r>
                        <a:rPr lang="de-AT" sz="1400" dirty="0" smtClean="0"/>
                        <a:t>68ms</a:t>
                      </a:r>
                      <a:endParaRPr lang="en-US" sz="1400" dirty="0"/>
                    </a:p>
                  </a:txBody>
                  <a:tcPr marL="68580" marR="68580" marT="34290" marB="3429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2D050">
                        <a:lumMod val="40000"/>
                        <a:lumOff val="60000"/>
                      </a:srgbClr>
                    </a:solidFill>
                  </a:tcPr>
                </a:tc>
              </a:tr>
            </a:tbl>
          </a:graphicData>
        </a:graphic>
      </p:graphicFrame>
      <p:graphicFrame>
        <p:nvGraphicFramePr>
          <p:cNvPr id="5" name="Table 4"/>
          <p:cNvGraphicFramePr>
            <a:graphicFrameLocks noGrp="1"/>
          </p:cNvGraphicFramePr>
          <p:nvPr>
            <p:extLst/>
          </p:nvPr>
        </p:nvGraphicFramePr>
        <p:xfrm>
          <a:off x="1152772" y="3638930"/>
          <a:ext cx="3718639" cy="563880"/>
        </p:xfrm>
        <a:graphic>
          <a:graphicData uri="http://schemas.openxmlformats.org/drawingml/2006/table">
            <a:tbl>
              <a:tblPr bandRow="1"/>
              <a:tblGrid>
                <a:gridCol w="910326"/>
                <a:gridCol w="1743539"/>
                <a:gridCol w="1064774"/>
              </a:tblGrid>
              <a:tr h="277493">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r>
                        <a:rPr lang="de-AT" sz="1400" dirty="0" err="1" smtClean="0"/>
                        <a:t>Build</a:t>
                      </a:r>
                      <a:r>
                        <a:rPr lang="de-AT" sz="1400" dirty="0" smtClean="0"/>
                        <a:t> 20</a:t>
                      </a:r>
                      <a:endParaRPr lang="en-US" sz="1400" dirty="0"/>
                    </a:p>
                  </a:txBody>
                  <a:tcPr marL="68580" marR="68580" marT="34290" marB="3429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E1E1E">
                        <a:tint val="40000"/>
                      </a:srgbClr>
                    </a:solidFill>
                  </a:tcPr>
                </a:tc>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de-AT" sz="1400" dirty="0" err="1" smtClean="0"/>
                        <a:t>testPurchase</a:t>
                      </a:r>
                      <a:endParaRPr lang="en-US" sz="1400" dirty="0" smtClean="0"/>
                    </a:p>
                  </a:txBody>
                  <a:tcPr marL="68580" marR="68580" marT="34290" marB="3429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r>
                        <a:rPr lang="de-AT" sz="1400" dirty="0" smtClean="0"/>
                        <a:t>OK</a:t>
                      </a:r>
                      <a:endParaRPr lang="en-US" sz="1400" dirty="0"/>
                    </a:p>
                  </a:txBody>
                  <a:tcPr marL="68580" marR="68580" marT="34290" marB="3429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2D050">
                        <a:lumMod val="75000"/>
                      </a:srgbClr>
                    </a:solidFill>
                  </a:tcPr>
                </a:tc>
              </a:tr>
              <a:tr h="277493">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endParaRPr lang="en-US" sz="1400" dirty="0"/>
                    </a:p>
                  </a:txBody>
                  <a:tcPr marL="68580" marR="68580" marT="34290" marB="3429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E1E1E">
                        <a:tint val="20000"/>
                      </a:srgbClr>
                    </a:solidFill>
                  </a:tcPr>
                </a:tc>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de-AT" sz="1400" dirty="0" err="1" smtClean="0"/>
                        <a:t>testSearch</a:t>
                      </a:r>
                      <a:endParaRPr lang="en-US" sz="1400" dirty="0" smtClean="0"/>
                    </a:p>
                  </a:txBody>
                  <a:tcPr marL="68580" marR="68580" marT="34290" marB="3429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r>
                        <a:rPr lang="de-AT" sz="1400" dirty="0" smtClean="0"/>
                        <a:t>OK</a:t>
                      </a:r>
                      <a:endParaRPr lang="en-US" sz="1400" dirty="0"/>
                    </a:p>
                  </a:txBody>
                  <a:tcPr marL="68580" marR="68580" marT="34290" marB="3429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2D050">
                        <a:lumMod val="75000"/>
                      </a:srgbClr>
                    </a:solidFill>
                  </a:tcPr>
                </a:tc>
              </a:tr>
            </a:tbl>
          </a:graphicData>
        </a:graphic>
      </p:graphicFrame>
      <p:graphicFrame>
        <p:nvGraphicFramePr>
          <p:cNvPr id="6" name="Table 5"/>
          <p:cNvGraphicFramePr>
            <a:graphicFrameLocks noGrp="1"/>
          </p:cNvGraphicFramePr>
          <p:nvPr>
            <p:extLst/>
          </p:nvPr>
        </p:nvGraphicFramePr>
        <p:xfrm>
          <a:off x="1152772" y="1847282"/>
          <a:ext cx="3718639" cy="563880"/>
        </p:xfrm>
        <a:graphic>
          <a:graphicData uri="http://schemas.openxmlformats.org/drawingml/2006/table">
            <a:tbl>
              <a:tblPr bandRow="1"/>
              <a:tblGrid>
                <a:gridCol w="910326"/>
                <a:gridCol w="1743539"/>
                <a:gridCol w="1064774"/>
              </a:tblGrid>
              <a:tr h="277493">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r>
                        <a:rPr lang="de-AT" sz="1400" dirty="0" err="1" smtClean="0"/>
                        <a:t>Build</a:t>
                      </a:r>
                      <a:r>
                        <a:rPr lang="de-AT" sz="1400" dirty="0" smtClean="0"/>
                        <a:t> 17</a:t>
                      </a:r>
                      <a:endParaRPr lang="en-US" sz="1400" dirty="0"/>
                    </a:p>
                  </a:txBody>
                  <a:tcPr marL="68580" marR="68580" marT="34290" marB="3429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E1E1E">
                        <a:tint val="40000"/>
                      </a:srgbClr>
                    </a:solidFill>
                  </a:tcPr>
                </a:tc>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de-AT" sz="1400" dirty="0" err="1" smtClean="0"/>
                        <a:t>testPurchase</a:t>
                      </a:r>
                      <a:endParaRPr lang="en-US" sz="1400" dirty="0" smtClean="0"/>
                    </a:p>
                  </a:txBody>
                  <a:tcPr marL="68580" marR="68580" marT="34290" marB="3429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r>
                        <a:rPr lang="de-AT" sz="1400" dirty="0" smtClean="0"/>
                        <a:t>OK</a:t>
                      </a:r>
                      <a:endParaRPr lang="en-US" sz="1400" dirty="0"/>
                    </a:p>
                  </a:txBody>
                  <a:tcPr marL="68580" marR="68580" marT="34290" marB="3429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2D050">
                        <a:lumMod val="75000"/>
                      </a:srgbClr>
                    </a:solidFill>
                  </a:tcPr>
                </a:tc>
              </a:tr>
              <a:tr h="277493">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endParaRPr lang="en-US" sz="1400" dirty="0"/>
                    </a:p>
                  </a:txBody>
                  <a:tcPr marL="68580" marR="68580" marT="34290" marB="3429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E1E1E">
                        <a:tint val="20000"/>
                      </a:srgbClr>
                    </a:solidFill>
                  </a:tcPr>
                </a:tc>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de-AT" sz="1400" dirty="0" err="1" smtClean="0"/>
                        <a:t>testSearch</a:t>
                      </a:r>
                      <a:endParaRPr lang="en-US" sz="1400" dirty="0" smtClean="0"/>
                    </a:p>
                  </a:txBody>
                  <a:tcPr marL="68580" marR="68580" marT="34290" marB="3429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r>
                        <a:rPr lang="de-AT" sz="1400" dirty="0" smtClean="0"/>
                        <a:t>OK</a:t>
                      </a:r>
                      <a:endParaRPr lang="en-US" sz="1400" dirty="0"/>
                    </a:p>
                  </a:txBody>
                  <a:tcPr marL="68580" marR="68580" marT="34290" marB="3429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2D050">
                        <a:lumMod val="75000"/>
                      </a:srgbClr>
                    </a:solidFill>
                  </a:tcPr>
                </a:tc>
              </a:tr>
            </a:tbl>
          </a:graphicData>
        </a:graphic>
      </p:graphicFrame>
      <p:graphicFrame>
        <p:nvGraphicFramePr>
          <p:cNvPr id="7" name="Table 6"/>
          <p:cNvGraphicFramePr>
            <a:graphicFrameLocks noGrp="1"/>
          </p:cNvGraphicFramePr>
          <p:nvPr>
            <p:extLst/>
          </p:nvPr>
        </p:nvGraphicFramePr>
        <p:xfrm>
          <a:off x="1152772" y="2441348"/>
          <a:ext cx="3718639" cy="563880"/>
        </p:xfrm>
        <a:graphic>
          <a:graphicData uri="http://schemas.openxmlformats.org/drawingml/2006/table">
            <a:tbl>
              <a:tblPr bandRow="1"/>
              <a:tblGrid>
                <a:gridCol w="910326"/>
                <a:gridCol w="1743539"/>
                <a:gridCol w="1064774"/>
              </a:tblGrid>
              <a:tr h="277493">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r>
                        <a:rPr lang="de-AT" sz="1400" dirty="0" err="1" smtClean="0"/>
                        <a:t>Build</a:t>
                      </a:r>
                      <a:r>
                        <a:rPr lang="de-AT" sz="1400" dirty="0" smtClean="0"/>
                        <a:t> 18</a:t>
                      </a:r>
                      <a:endParaRPr lang="en-US" sz="1400" dirty="0"/>
                    </a:p>
                  </a:txBody>
                  <a:tcPr marL="68580" marR="68580" marT="34290" marB="3429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E1E1E">
                        <a:tint val="40000"/>
                      </a:srgbClr>
                    </a:solidFill>
                  </a:tcPr>
                </a:tc>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de-AT" sz="1400" dirty="0" err="1" smtClean="0"/>
                        <a:t>testPurchase</a:t>
                      </a:r>
                      <a:endParaRPr lang="en-US" sz="1400" dirty="0" smtClean="0"/>
                    </a:p>
                  </a:txBody>
                  <a:tcPr marL="68580" marR="68580" marT="34290" marB="3429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r>
                        <a:rPr lang="de-AT" sz="1400" dirty="0" smtClean="0"/>
                        <a:t>FAILED</a:t>
                      </a:r>
                      <a:endParaRPr lang="en-US" sz="1400" dirty="0"/>
                    </a:p>
                  </a:txBody>
                  <a:tcPr marL="68580" marR="68580" marT="34290" marB="3429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C1E28">
                        <a:lumMod val="60000"/>
                        <a:lumOff val="40000"/>
                      </a:srgbClr>
                    </a:solidFill>
                  </a:tcPr>
                </a:tc>
              </a:tr>
              <a:tr h="277493">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endParaRPr lang="en-US" sz="1400" dirty="0"/>
                    </a:p>
                  </a:txBody>
                  <a:tcPr marL="68580" marR="68580" marT="34290" marB="3429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E1E1E">
                        <a:tint val="20000"/>
                      </a:srgbClr>
                    </a:solidFill>
                  </a:tcPr>
                </a:tc>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de-AT" sz="1400" dirty="0" err="1" smtClean="0"/>
                        <a:t>testSearch</a:t>
                      </a:r>
                      <a:endParaRPr lang="en-US" sz="1400" dirty="0" smtClean="0"/>
                    </a:p>
                  </a:txBody>
                  <a:tcPr marL="68580" marR="68580" marT="34290" marB="3429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r>
                        <a:rPr lang="de-AT" sz="1400" dirty="0" smtClean="0"/>
                        <a:t>OK</a:t>
                      </a:r>
                      <a:endParaRPr lang="en-US" sz="1400" dirty="0"/>
                    </a:p>
                  </a:txBody>
                  <a:tcPr marL="68580" marR="68580" marT="34290" marB="3429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2D050">
                        <a:lumMod val="75000"/>
                      </a:srgbClr>
                    </a:solidFill>
                  </a:tcPr>
                </a:tc>
              </a:tr>
            </a:tbl>
          </a:graphicData>
        </a:graphic>
      </p:graphicFrame>
      <p:graphicFrame>
        <p:nvGraphicFramePr>
          <p:cNvPr id="8" name="Table 7"/>
          <p:cNvGraphicFramePr>
            <a:graphicFrameLocks noGrp="1"/>
          </p:cNvGraphicFramePr>
          <p:nvPr>
            <p:extLst/>
          </p:nvPr>
        </p:nvGraphicFramePr>
        <p:xfrm>
          <a:off x="1152772" y="3044001"/>
          <a:ext cx="3718639" cy="563880"/>
        </p:xfrm>
        <a:graphic>
          <a:graphicData uri="http://schemas.openxmlformats.org/drawingml/2006/table">
            <a:tbl>
              <a:tblPr bandRow="1"/>
              <a:tblGrid>
                <a:gridCol w="910326"/>
                <a:gridCol w="1743539"/>
                <a:gridCol w="1064774"/>
              </a:tblGrid>
              <a:tr h="277493">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r>
                        <a:rPr lang="de-AT" sz="1400" dirty="0" err="1" smtClean="0"/>
                        <a:t>Build</a:t>
                      </a:r>
                      <a:r>
                        <a:rPr lang="de-AT" sz="1400" dirty="0" smtClean="0"/>
                        <a:t> 19</a:t>
                      </a:r>
                      <a:endParaRPr lang="en-US" sz="1400" dirty="0"/>
                    </a:p>
                  </a:txBody>
                  <a:tcPr marL="68580" marR="68580" marT="34290" marB="3429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E1E1E">
                        <a:tint val="40000"/>
                      </a:srgbClr>
                    </a:solidFill>
                  </a:tcPr>
                </a:tc>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de-AT" sz="1400" dirty="0" err="1" smtClean="0"/>
                        <a:t>testPurchase</a:t>
                      </a:r>
                      <a:endParaRPr lang="en-US" sz="1400" dirty="0" smtClean="0"/>
                    </a:p>
                  </a:txBody>
                  <a:tcPr marL="68580" marR="68580" marT="34290" marB="3429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r>
                        <a:rPr lang="de-AT" sz="1400" dirty="0" smtClean="0"/>
                        <a:t>OK</a:t>
                      </a:r>
                      <a:endParaRPr lang="en-US" sz="1400" dirty="0"/>
                    </a:p>
                  </a:txBody>
                  <a:tcPr marL="68580" marR="68580" marT="34290" marB="3429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2D050">
                        <a:lumMod val="75000"/>
                      </a:srgbClr>
                    </a:solidFill>
                  </a:tcPr>
                </a:tc>
              </a:tr>
              <a:tr h="277493">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endParaRPr lang="en-US" sz="1400" dirty="0"/>
                    </a:p>
                  </a:txBody>
                  <a:tcPr marL="68580" marR="68580" marT="34290" marB="3429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E1E1E">
                        <a:tint val="20000"/>
                      </a:srgbClr>
                    </a:solidFill>
                  </a:tcPr>
                </a:tc>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de-AT" sz="1400" dirty="0" err="1" smtClean="0"/>
                        <a:t>testSearch</a:t>
                      </a:r>
                      <a:endParaRPr lang="en-US" sz="1400" dirty="0" smtClean="0"/>
                    </a:p>
                  </a:txBody>
                  <a:tcPr marL="68580" marR="68580" marT="34290" marB="3429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75000"/>
                      </a:srgbClr>
                    </a:solidFill>
                  </a:tcPr>
                </a:tc>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r>
                        <a:rPr lang="de-AT" sz="1400" dirty="0" smtClean="0"/>
                        <a:t>OK</a:t>
                      </a:r>
                      <a:endParaRPr lang="en-US" sz="1400" dirty="0"/>
                    </a:p>
                  </a:txBody>
                  <a:tcPr marL="68580" marR="68580" marT="34290" marB="3429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2D050">
                        <a:lumMod val="75000"/>
                      </a:srgbClr>
                    </a:solidFill>
                  </a:tcPr>
                </a:tc>
              </a:tr>
            </a:tbl>
          </a:graphicData>
        </a:graphic>
      </p:graphicFrame>
      <p:graphicFrame>
        <p:nvGraphicFramePr>
          <p:cNvPr id="9" name="Table 8"/>
          <p:cNvGraphicFramePr>
            <a:graphicFrameLocks noGrp="1"/>
          </p:cNvGraphicFramePr>
          <p:nvPr>
            <p:extLst/>
          </p:nvPr>
        </p:nvGraphicFramePr>
        <p:xfrm>
          <a:off x="1152772" y="1557713"/>
          <a:ext cx="3718639" cy="281940"/>
        </p:xfrm>
        <a:graphic>
          <a:graphicData uri="http://schemas.openxmlformats.org/drawingml/2006/table">
            <a:tbl>
              <a:tblPr bandRow="1"/>
              <a:tblGrid>
                <a:gridCol w="910326"/>
                <a:gridCol w="1743539"/>
                <a:gridCol w="1064774"/>
              </a:tblGrid>
              <a:tr h="277493">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r>
                        <a:rPr lang="de-AT" sz="1400" dirty="0" err="1" smtClean="0"/>
                        <a:t>Build</a:t>
                      </a:r>
                      <a:r>
                        <a:rPr lang="de-AT" sz="1400" dirty="0" smtClean="0"/>
                        <a:t> #</a:t>
                      </a:r>
                      <a:endParaRPr lang="en-US" sz="1400" dirty="0"/>
                    </a:p>
                  </a:txBody>
                  <a:tcPr marL="68580" marR="68580" marT="34290" marB="3429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46464">
                        <a:tint val="40000"/>
                      </a:srgbClr>
                    </a:solidFill>
                  </a:tcPr>
                </a:tc>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de-AT" sz="1400" dirty="0" smtClean="0"/>
                        <a:t>Test Case</a:t>
                      </a:r>
                      <a:endParaRPr lang="en-US" sz="1400" dirty="0" smtClean="0"/>
                    </a:p>
                  </a:txBody>
                  <a:tcPr marL="68580" marR="68580" marT="34290" marB="3429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46464">
                        <a:tint val="40000"/>
                      </a:srgbClr>
                    </a:solidFill>
                  </a:tcPr>
                </a:tc>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r>
                        <a:rPr lang="de-AT" sz="1400" dirty="0" smtClean="0"/>
                        <a:t>Status</a:t>
                      </a:r>
                      <a:endParaRPr lang="en-US" sz="1400" dirty="0"/>
                    </a:p>
                  </a:txBody>
                  <a:tcPr marL="68580" marR="68580" marT="34290" marB="3429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46464">
                        <a:tint val="40000"/>
                      </a:srgbClr>
                    </a:solidFill>
                  </a:tcPr>
                </a:tc>
              </a:tr>
            </a:tbl>
          </a:graphicData>
        </a:graphic>
      </p:graphicFrame>
      <p:graphicFrame>
        <p:nvGraphicFramePr>
          <p:cNvPr id="10" name="Table 9"/>
          <p:cNvGraphicFramePr>
            <a:graphicFrameLocks noGrp="1"/>
          </p:cNvGraphicFramePr>
          <p:nvPr>
            <p:extLst/>
          </p:nvPr>
        </p:nvGraphicFramePr>
        <p:xfrm>
          <a:off x="4917853" y="1562789"/>
          <a:ext cx="3066678" cy="281940"/>
        </p:xfrm>
        <a:graphic>
          <a:graphicData uri="http://schemas.openxmlformats.org/drawingml/2006/table">
            <a:tbl>
              <a:tblPr bandRow="1"/>
              <a:tblGrid>
                <a:gridCol w="941736"/>
                <a:gridCol w="1110765"/>
                <a:gridCol w="1014177"/>
              </a:tblGrid>
              <a:tr h="277493">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r>
                        <a:rPr lang="de-AT" sz="1400" dirty="0" smtClean="0"/>
                        <a:t># SQL</a:t>
                      </a:r>
                      <a:endParaRPr lang="en-US" sz="1400" dirty="0"/>
                    </a:p>
                  </a:txBody>
                  <a:tcPr marL="68580" marR="68580" marT="34290" marB="3429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46464">
                        <a:tint val="40000"/>
                      </a:srgbClr>
                    </a:solidFill>
                  </a:tcPr>
                </a:tc>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de-AT" sz="1400" dirty="0" smtClean="0"/>
                        <a:t># </a:t>
                      </a:r>
                      <a:r>
                        <a:rPr lang="de-AT" sz="1400" dirty="0" err="1" smtClean="0"/>
                        <a:t>Excep</a:t>
                      </a:r>
                      <a:endParaRPr lang="en-US" sz="1400" dirty="0" smtClean="0"/>
                    </a:p>
                  </a:txBody>
                  <a:tcPr marL="68580" marR="68580" marT="34290" marB="3429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46464">
                        <a:tint val="40000"/>
                      </a:srgbClr>
                    </a:solidFill>
                  </a:tcPr>
                </a:tc>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r>
                        <a:rPr lang="de-AT" sz="1400" dirty="0" smtClean="0"/>
                        <a:t>CPU</a:t>
                      </a:r>
                      <a:endParaRPr lang="en-US" sz="1400" dirty="0"/>
                    </a:p>
                  </a:txBody>
                  <a:tcPr marL="68580" marR="68580" marT="34290" marB="3429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46464">
                        <a:tint val="40000"/>
                      </a:srgbClr>
                    </a:solidFill>
                  </a:tcPr>
                </a:tc>
              </a:tr>
            </a:tbl>
          </a:graphicData>
        </a:graphic>
      </p:graphicFrame>
      <p:graphicFrame>
        <p:nvGraphicFramePr>
          <p:cNvPr id="11" name="Table 10"/>
          <p:cNvGraphicFramePr>
            <a:graphicFrameLocks noGrp="1"/>
          </p:cNvGraphicFramePr>
          <p:nvPr>
            <p:extLst/>
          </p:nvPr>
        </p:nvGraphicFramePr>
        <p:xfrm>
          <a:off x="4920252" y="1848145"/>
          <a:ext cx="3066678" cy="563880"/>
        </p:xfrm>
        <a:graphic>
          <a:graphicData uri="http://schemas.openxmlformats.org/drawingml/2006/table">
            <a:tbl>
              <a:tblPr bandRow="1"/>
              <a:tblGrid>
                <a:gridCol w="941736"/>
                <a:gridCol w="1110765"/>
                <a:gridCol w="1014177"/>
              </a:tblGrid>
              <a:tr h="277493">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r"/>
                      <a:r>
                        <a:rPr lang="de-AT" sz="1400" dirty="0" smtClean="0"/>
                        <a:t>12</a:t>
                      </a:r>
                      <a:endParaRPr lang="en-US" sz="1400" dirty="0"/>
                    </a:p>
                  </a:txBody>
                  <a:tcPr marL="68580" marR="68580" marT="34290" marB="3429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2D050">
                        <a:lumMod val="40000"/>
                        <a:lumOff val="60000"/>
                      </a:srgbClr>
                    </a:solidFill>
                  </a:tcPr>
                </a:tc>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marL="0" marR="0" indent="0" algn="r" defTabSz="914400" rtl="0" eaLnBrk="1" fontAlgn="auto" latinLnBrk="0" hangingPunct="1">
                        <a:lnSpc>
                          <a:spcPct val="100000"/>
                        </a:lnSpc>
                        <a:spcBef>
                          <a:spcPts val="0"/>
                        </a:spcBef>
                        <a:spcAft>
                          <a:spcPts val="0"/>
                        </a:spcAft>
                        <a:buClrTx/>
                        <a:buSzTx/>
                        <a:buFontTx/>
                        <a:buNone/>
                        <a:tabLst/>
                        <a:defRPr/>
                      </a:pPr>
                      <a:r>
                        <a:rPr lang="de-AT" sz="1400" dirty="0" smtClean="0"/>
                        <a:t>0</a:t>
                      </a:r>
                      <a:endParaRPr lang="en-US" sz="1400" dirty="0" smtClean="0"/>
                    </a:p>
                  </a:txBody>
                  <a:tcPr marL="68580" marR="68580" marT="34290" marB="3429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2D050">
                        <a:lumMod val="40000"/>
                        <a:lumOff val="60000"/>
                      </a:srgbClr>
                    </a:solidFill>
                  </a:tcPr>
                </a:tc>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r"/>
                      <a:r>
                        <a:rPr lang="de-AT" sz="1400" dirty="0" smtClean="0"/>
                        <a:t>120ms</a:t>
                      </a:r>
                      <a:endParaRPr lang="en-US" sz="1400" dirty="0"/>
                    </a:p>
                  </a:txBody>
                  <a:tcPr marL="68580" marR="68580" marT="34290" marB="3429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2D050">
                        <a:lumMod val="40000"/>
                        <a:lumOff val="60000"/>
                      </a:srgbClr>
                    </a:solidFill>
                  </a:tcPr>
                </a:tc>
              </a:tr>
              <a:tr h="277493">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r"/>
                      <a:r>
                        <a:rPr lang="de-AT" sz="1400" dirty="0" smtClean="0"/>
                        <a:t>3</a:t>
                      </a:r>
                      <a:endParaRPr lang="en-US" sz="1400" dirty="0"/>
                    </a:p>
                  </a:txBody>
                  <a:tcPr marL="68580" marR="68580" marT="34290" marB="3429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2D050">
                        <a:lumMod val="40000"/>
                        <a:lumOff val="60000"/>
                      </a:srgbClr>
                    </a:solidFill>
                  </a:tcPr>
                </a:tc>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marL="0" marR="0" indent="0" algn="r" defTabSz="914400" rtl="0" eaLnBrk="1" fontAlgn="auto" latinLnBrk="0" hangingPunct="1">
                        <a:lnSpc>
                          <a:spcPct val="100000"/>
                        </a:lnSpc>
                        <a:spcBef>
                          <a:spcPts val="0"/>
                        </a:spcBef>
                        <a:spcAft>
                          <a:spcPts val="0"/>
                        </a:spcAft>
                        <a:buClrTx/>
                        <a:buSzTx/>
                        <a:buFontTx/>
                        <a:buNone/>
                        <a:tabLst/>
                        <a:defRPr/>
                      </a:pPr>
                      <a:r>
                        <a:rPr lang="de-AT" sz="1400" dirty="0" smtClean="0"/>
                        <a:t>1</a:t>
                      </a:r>
                      <a:endParaRPr lang="en-US" sz="1400" dirty="0" smtClean="0"/>
                    </a:p>
                  </a:txBody>
                  <a:tcPr marL="68580" marR="68580" marT="34290" marB="3429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2D050">
                        <a:lumMod val="40000"/>
                        <a:lumOff val="60000"/>
                      </a:srgbClr>
                    </a:solidFill>
                  </a:tcPr>
                </a:tc>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r"/>
                      <a:r>
                        <a:rPr lang="de-AT" sz="1400" dirty="0" smtClean="0"/>
                        <a:t>68ms</a:t>
                      </a:r>
                      <a:endParaRPr lang="en-US" sz="1400" dirty="0"/>
                    </a:p>
                  </a:txBody>
                  <a:tcPr marL="68580" marR="68580" marT="34290" marB="3429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2D050">
                        <a:lumMod val="40000"/>
                        <a:lumOff val="60000"/>
                      </a:srgbClr>
                    </a:solidFill>
                  </a:tcPr>
                </a:tc>
              </a:tr>
            </a:tbl>
          </a:graphicData>
        </a:graphic>
      </p:graphicFrame>
      <p:graphicFrame>
        <p:nvGraphicFramePr>
          <p:cNvPr id="12" name="Table 11"/>
          <p:cNvGraphicFramePr>
            <a:graphicFrameLocks noGrp="1"/>
          </p:cNvGraphicFramePr>
          <p:nvPr>
            <p:extLst/>
          </p:nvPr>
        </p:nvGraphicFramePr>
        <p:xfrm>
          <a:off x="4928007" y="2444577"/>
          <a:ext cx="3066678" cy="563880"/>
        </p:xfrm>
        <a:graphic>
          <a:graphicData uri="http://schemas.openxmlformats.org/drawingml/2006/table">
            <a:tbl>
              <a:tblPr bandRow="1"/>
              <a:tblGrid>
                <a:gridCol w="941736"/>
                <a:gridCol w="1110765"/>
                <a:gridCol w="1014177"/>
              </a:tblGrid>
              <a:tr h="277493">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r"/>
                      <a:r>
                        <a:rPr lang="de-AT" sz="1400" dirty="0" smtClean="0"/>
                        <a:t>12</a:t>
                      </a:r>
                      <a:endParaRPr lang="en-US" sz="1400" dirty="0"/>
                    </a:p>
                  </a:txBody>
                  <a:tcPr marL="68580" marR="68580" marT="34290" marB="3429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2D050">
                        <a:lumMod val="40000"/>
                        <a:lumOff val="60000"/>
                      </a:srgbClr>
                    </a:solidFill>
                  </a:tcPr>
                </a:tc>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marL="0" marR="0" indent="0" algn="r" defTabSz="914400" rtl="0" eaLnBrk="1" fontAlgn="auto" latinLnBrk="0" hangingPunct="1">
                        <a:lnSpc>
                          <a:spcPct val="100000"/>
                        </a:lnSpc>
                        <a:spcBef>
                          <a:spcPts val="0"/>
                        </a:spcBef>
                        <a:spcAft>
                          <a:spcPts val="0"/>
                        </a:spcAft>
                        <a:buClrTx/>
                        <a:buSzTx/>
                        <a:buFontTx/>
                        <a:buNone/>
                        <a:tabLst/>
                        <a:defRPr/>
                      </a:pPr>
                      <a:r>
                        <a:rPr lang="de-AT" sz="1400" dirty="0" smtClean="0"/>
                        <a:t>5</a:t>
                      </a:r>
                      <a:endParaRPr lang="en-US" sz="1400" dirty="0" smtClean="0"/>
                    </a:p>
                  </a:txBody>
                  <a:tcPr marL="68580" marR="68580" marT="34290" marB="3429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C1E28">
                        <a:lumMod val="60000"/>
                        <a:lumOff val="40000"/>
                      </a:srgbClr>
                    </a:solidFill>
                  </a:tcPr>
                </a:tc>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r"/>
                      <a:r>
                        <a:rPr lang="de-AT" sz="1400" dirty="0" smtClean="0"/>
                        <a:t>60ms</a:t>
                      </a:r>
                      <a:endParaRPr lang="en-US" sz="1400" dirty="0"/>
                    </a:p>
                  </a:txBody>
                  <a:tcPr marL="68580" marR="68580" marT="34290" marB="3429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2D050">
                        <a:lumMod val="40000"/>
                        <a:lumOff val="60000"/>
                      </a:srgbClr>
                    </a:solidFill>
                  </a:tcPr>
                </a:tc>
              </a:tr>
              <a:tr h="277493">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r"/>
                      <a:r>
                        <a:rPr lang="de-AT" sz="1400" dirty="0" smtClean="0"/>
                        <a:t>3</a:t>
                      </a:r>
                      <a:endParaRPr lang="en-US" sz="1400" dirty="0"/>
                    </a:p>
                  </a:txBody>
                  <a:tcPr marL="68580" marR="68580" marT="34290" marB="3429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2D050">
                        <a:lumMod val="40000"/>
                        <a:lumOff val="60000"/>
                      </a:srgbClr>
                    </a:solidFill>
                  </a:tcPr>
                </a:tc>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marL="0" marR="0" indent="0" algn="r" defTabSz="914400" rtl="0" eaLnBrk="1" fontAlgn="auto" latinLnBrk="0" hangingPunct="1">
                        <a:lnSpc>
                          <a:spcPct val="100000"/>
                        </a:lnSpc>
                        <a:spcBef>
                          <a:spcPts val="0"/>
                        </a:spcBef>
                        <a:spcAft>
                          <a:spcPts val="0"/>
                        </a:spcAft>
                        <a:buClrTx/>
                        <a:buSzTx/>
                        <a:buFontTx/>
                        <a:buNone/>
                        <a:tabLst/>
                        <a:defRPr/>
                      </a:pPr>
                      <a:r>
                        <a:rPr lang="de-AT" sz="1400" dirty="0" smtClean="0"/>
                        <a:t>1</a:t>
                      </a:r>
                      <a:endParaRPr lang="en-US" sz="1400" dirty="0" smtClean="0"/>
                    </a:p>
                  </a:txBody>
                  <a:tcPr marL="68580" marR="68580" marT="34290" marB="3429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2D050">
                        <a:lumMod val="40000"/>
                        <a:lumOff val="60000"/>
                      </a:srgbClr>
                    </a:solidFill>
                  </a:tcPr>
                </a:tc>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r"/>
                      <a:r>
                        <a:rPr lang="de-AT" sz="1400" dirty="0" smtClean="0"/>
                        <a:t>68ms</a:t>
                      </a:r>
                      <a:endParaRPr lang="en-US" sz="1400" dirty="0"/>
                    </a:p>
                  </a:txBody>
                  <a:tcPr marL="68580" marR="68580" marT="34290" marB="3429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2D050">
                        <a:lumMod val="40000"/>
                        <a:lumOff val="60000"/>
                      </a:srgbClr>
                    </a:solidFill>
                  </a:tcPr>
                </a:tc>
              </a:tr>
            </a:tbl>
          </a:graphicData>
        </a:graphic>
      </p:graphicFrame>
      <p:graphicFrame>
        <p:nvGraphicFramePr>
          <p:cNvPr id="13" name="Table 12"/>
          <p:cNvGraphicFramePr>
            <a:graphicFrameLocks noGrp="1"/>
          </p:cNvGraphicFramePr>
          <p:nvPr>
            <p:extLst/>
          </p:nvPr>
        </p:nvGraphicFramePr>
        <p:xfrm>
          <a:off x="4936109" y="3031062"/>
          <a:ext cx="3066678" cy="599376"/>
        </p:xfrm>
        <a:graphic>
          <a:graphicData uri="http://schemas.openxmlformats.org/drawingml/2006/table">
            <a:tbl>
              <a:tblPr bandRow="1"/>
              <a:tblGrid>
                <a:gridCol w="941736"/>
                <a:gridCol w="1110765"/>
                <a:gridCol w="1014177"/>
              </a:tblGrid>
              <a:tr h="277493">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r"/>
                      <a:r>
                        <a:rPr lang="de-AT" sz="1400" dirty="0" smtClean="0"/>
                        <a:t>75</a:t>
                      </a:r>
                      <a:endParaRPr lang="en-US" sz="1400" dirty="0"/>
                    </a:p>
                  </a:txBody>
                  <a:tcPr marL="68580" marR="68580" marT="34290" marB="3429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C1E28">
                        <a:lumMod val="60000"/>
                        <a:lumOff val="40000"/>
                      </a:srgbClr>
                    </a:solidFill>
                  </a:tcPr>
                </a:tc>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marL="0" marR="0" indent="0" algn="r" defTabSz="914400" rtl="0" eaLnBrk="1" fontAlgn="auto" latinLnBrk="0" hangingPunct="1">
                        <a:lnSpc>
                          <a:spcPct val="100000"/>
                        </a:lnSpc>
                        <a:spcBef>
                          <a:spcPts val="0"/>
                        </a:spcBef>
                        <a:spcAft>
                          <a:spcPts val="0"/>
                        </a:spcAft>
                        <a:buClrTx/>
                        <a:buSzTx/>
                        <a:buFontTx/>
                        <a:buNone/>
                        <a:tabLst/>
                        <a:defRPr/>
                      </a:pPr>
                      <a:r>
                        <a:rPr lang="de-AT" sz="1400" dirty="0" smtClean="0"/>
                        <a:t>0</a:t>
                      </a:r>
                      <a:endParaRPr lang="en-US" sz="1400" dirty="0" smtClean="0"/>
                    </a:p>
                  </a:txBody>
                  <a:tcPr marL="68580" marR="68580" marT="34290" marB="3429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2D050">
                        <a:lumMod val="40000"/>
                        <a:lumOff val="60000"/>
                      </a:srgbClr>
                    </a:solidFill>
                  </a:tcPr>
                </a:tc>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r"/>
                      <a:r>
                        <a:rPr lang="de-AT" sz="1400" dirty="0" smtClean="0"/>
                        <a:t>230ms</a:t>
                      </a:r>
                      <a:endParaRPr lang="en-US" sz="1400" dirty="0"/>
                    </a:p>
                  </a:txBody>
                  <a:tcPr marL="68580" marR="68580" marT="34290" marB="3429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C1E28">
                        <a:lumMod val="60000"/>
                        <a:lumOff val="40000"/>
                      </a:srgbClr>
                    </a:solidFill>
                  </a:tcPr>
                </a:tc>
              </a:tr>
              <a:tr h="317436">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r"/>
                      <a:r>
                        <a:rPr lang="de-AT" sz="1400" dirty="0" smtClean="0"/>
                        <a:t>3</a:t>
                      </a:r>
                      <a:endParaRPr lang="en-US" sz="1400" dirty="0"/>
                    </a:p>
                  </a:txBody>
                  <a:tcPr marL="68580" marR="68580" marT="34290" marB="3429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2D050">
                        <a:lumMod val="40000"/>
                        <a:lumOff val="60000"/>
                      </a:srgbClr>
                    </a:solidFill>
                  </a:tcPr>
                </a:tc>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marL="0" marR="0" indent="0" algn="r" defTabSz="914400" rtl="0" eaLnBrk="1" fontAlgn="auto" latinLnBrk="0" hangingPunct="1">
                        <a:lnSpc>
                          <a:spcPct val="100000"/>
                        </a:lnSpc>
                        <a:spcBef>
                          <a:spcPts val="0"/>
                        </a:spcBef>
                        <a:spcAft>
                          <a:spcPts val="0"/>
                        </a:spcAft>
                        <a:buClrTx/>
                        <a:buSzTx/>
                        <a:buFontTx/>
                        <a:buNone/>
                        <a:tabLst/>
                        <a:defRPr/>
                      </a:pPr>
                      <a:r>
                        <a:rPr lang="de-AT" sz="1400" dirty="0" smtClean="0"/>
                        <a:t>1</a:t>
                      </a:r>
                      <a:endParaRPr lang="en-US" sz="1400" dirty="0" smtClean="0"/>
                    </a:p>
                  </a:txBody>
                  <a:tcPr marL="68580" marR="68580" marT="34290" marB="3429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2D050">
                        <a:lumMod val="40000"/>
                        <a:lumOff val="60000"/>
                      </a:srgbClr>
                    </a:solidFill>
                  </a:tcPr>
                </a:tc>
                <a:tc>
                  <a:txBody>
                    <a:bodyPr/>
                    <a:lstStyle>
                      <a:lvl1pPr marL="0" algn="l" defTabSz="914400" rtl="0" eaLnBrk="1" latinLnBrk="0" hangingPunct="1">
                        <a:defRPr sz="1800" kern="1200">
                          <a:solidFill>
                            <a:schemeClr val="dk1"/>
                          </a:solidFill>
                          <a:latin typeface="Arial"/>
                          <a:cs typeface="Arial"/>
                        </a:defRPr>
                      </a:lvl1pPr>
                      <a:lvl2pPr marL="457200" algn="l" defTabSz="914400" rtl="0" eaLnBrk="1" latinLnBrk="0" hangingPunct="1">
                        <a:defRPr sz="1800" kern="1200">
                          <a:solidFill>
                            <a:schemeClr val="dk1"/>
                          </a:solidFill>
                          <a:latin typeface="Arial"/>
                          <a:cs typeface="Arial"/>
                        </a:defRPr>
                      </a:lvl2pPr>
                      <a:lvl3pPr marL="914400" algn="l" defTabSz="914400" rtl="0" eaLnBrk="1" latinLnBrk="0" hangingPunct="1">
                        <a:defRPr sz="1800" kern="1200">
                          <a:solidFill>
                            <a:schemeClr val="dk1"/>
                          </a:solidFill>
                          <a:latin typeface="Arial"/>
                          <a:cs typeface="Arial"/>
                        </a:defRPr>
                      </a:lvl3pPr>
                      <a:lvl4pPr marL="1371600" algn="l" defTabSz="914400" rtl="0" eaLnBrk="1" latinLnBrk="0" hangingPunct="1">
                        <a:defRPr sz="1800" kern="1200">
                          <a:solidFill>
                            <a:schemeClr val="dk1"/>
                          </a:solidFill>
                          <a:latin typeface="Arial"/>
                          <a:cs typeface="Arial"/>
                        </a:defRPr>
                      </a:lvl4pPr>
                      <a:lvl5pPr marL="1828800" algn="l" defTabSz="914400" rtl="0" eaLnBrk="1" latinLnBrk="0" hangingPunct="1">
                        <a:defRPr sz="1800" kern="1200">
                          <a:solidFill>
                            <a:schemeClr val="dk1"/>
                          </a:solidFill>
                          <a:latin typeface="Arial"/>
                          <a:cs typeface="Arial"/>
                        </a:defRPr>
                      </a:lvl5pPr>
                      <a:lvl6pPr marL="2286000" algn="l" defTabSz="914400" rtl="0" eaLnBrk="1" latinLnBrk="0" hangingPunct="1">
                        <a:defRPr sz="1800" kern="1200">
                          <a:solidFill>
                            <a:schemeClr val="dk1"/>
                          </a:solidFill>
                          <a:latin typeface="Arial"/>
                          <a:cs typeface="Arial"/>
                        </a:defRPr>
                      </a:lvl6pPr>
                      <a:lvl7pPr marL="2743200" algn="l" defTabSz="914400" rtl="0" eaLnBrk="1" latinLnBrk="0" hangingPunct="1">
                        <a:defRPr sz="1800" kern="1200">
                          <a:solidFill>
                            <a:schemeClr val="dk1"/>
                          </a:solidFill>
                          <a:latin typeface="Arial"/>
                          <a:cs typeface="Arial"/>
                        </a:defRPr>
                      </a:lvl7pPr>
                      <a:lvl8pPr marL="3200400" algn="l" defTabSz="914400" rtl="0" eaLnBrk="1" latinLnBrk="0" hangingPunct="1">
                        <a:defRPr sz="1800" kern="1200">
                          <a:solidFill>
                            <a:schemeClr val="dk1"/>
                          </a:solidFill>
                          <a:latin typeface="Arial"/>
                          <a:cs typeface="Arial"/>
                        </a:defRPr>
                      </a:lvl8pPr>
                      <a:lvl9pPr marL="3657600" algn="l" defTabSz="914400" rtl="0" eaLnBrk="1" latinLnBrk="0" hangingPunct="1">
                        <a:defRPr sz="1800" kern="1200">
                          <a:solidFill>
                            <a:schemeClr val="dk1"/>
                          </a:solidFill>
                          <a:latin typeface="Arial"/>
                          <a:cs typeface="Arial"/>
                        </a:defRPr>
                      </a:lvl9pPr>
                    </a:lstStyle>
                    <a:p>
                      <a:pPr algn="r"/>
                      <a:r>
                        <a:rPr lang="de-AT" sz="1400" dirty="0" smtClean="0"/>
                        <a:t>68ms</a:t>
                      </a:r>
                      <a:endParaRPr lang="en-US" sz="1400" dirty="0"/>
                    </a:p>
                  </a:txBody>
                  <a:tcPr marL="68580" marR="68580" marT="34290" marB="3429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92D050">
                        <a:lumMod val="40000"/>
                        <a:lumOff val="60000"/>
                      </a:srgbClr>
                    </a:solidFill>
                  </a:tcPr>
                </a:tc>
              </a:tr>
            </a:tbl>
          </a:graphicData>
        </a:graphic>
      </p:graphicFrame>
      <p:graphicFrame>
        <p:nvGraphicFramePr>
          <p:cNvPr id="14" name="Table 13"/>
          <p:cNvGraphicFramePr>
            <a:graphicFrameLocks noGrp="1"/>
          </p:cNvGraphicFramePr>
          <p:nvPr>
            <p:extLst/>
          </p:nvPr>
        </p:nvGraphicFramePr>
        <p:xfrm>
          <a:off x="1155290" y="1254274"/>
          <a:ext cx="3716121" cy="281940"/>
        </p:xfrm>
        <a:graphic>
          <a:graphicData uri="http://schemas.openxmlformats.org/drawingml/2006/table">
            <a:tbl>
              <a:tblPr firstRow="1" bandRow="1"/>
              <a:tblGrid>
                <a:gridCol w="3716121"/>
              </a:tblGrid>
              <a:tr h="278130">
                <a:tc>
                  <a:txBody>
                    <a:bodyPr/>
                    <a:lstStyle>
                      <a:lvl1pPr marL="0" algn="l" defTabSz="914400" rtl="0" eaLnBrk="1" latinLnBrk="0" hangingPunct="1">
                        <a:defRPr sz="1800" b="1" kern="1200">
                          <a:solidFill>
                            <a:schemeClr val="lt1"/>
                          </a:solidFill>
                          <a:latin typeface="Arial"/>
                          <a:cs typeface="Arial"/>
                        </a:defRPr>
                      </a:lvl1pPr>
                      <a:lvl2pPr marL="457200" algn="l" defTabSz="914400" rtl="0" eaLnBrk="1" latinLnBrk="0" hangingPunct="1">
                        <a:defRPr sz="1800" b="1" kern="1200">
                          <a:solidFill>
                            <a:schemeClr val="lt1"/>
                          </a:solidFill>
                          <a:latin typeface="Arial"/>
                          <a:cs typeface="Arial"/>
                        </a:defRPr>
                      </a:lvl2pPr>
                      <a:lvl3pPr marL="914400" algn="l" defTabSz="914400" rtl="0" eaLnBrk="1" latinLnBrk="0" hangingPunct="1">
                        <a:defRPr sz="1800" b="1" kern="1200">
                          <a:solidFill>
                            <a:schemeClr val="lt1"/>
                          </a:solidFill>
                          <a:latin typeface="Arial"/>
                          <a:cs typeface="Arial"/>
                        </a:defRPr>
                      </a:lvl3pPr>
                      <a:lvl4pPr marL="1371600" algn="l" defTabSz="914400" rtl="0" eaLnBrk="1" latinLnBrk="0" hangingPunct="1">
                        <a:defRPr sz="1800" b="1" kern="1200">
                          <a:solidFill>
                            <a:schemeClr val="lt1"/>
                          </a:solidFill>
                          <a:latin typeface="Arial"/>
                          <a:cs typeface="Arial"/>
                        </a:defRPr>
                      </a:lvl4pPr>
                      <a:lvl5pPr marL="1828800" algn="l" defTabSz="914400" rtl="0" eaLnBrk="1" latinLnBrk="0" hangingPunct="1">
                        <a:defRPr sz="1800" b="1" kern="1200">
                          <a:solidFill>
                            <a:schemeClr val="lt1"/>
                          </a:solidFill>
                          <a:latin typeface="Arial"/>
                          <a:cs typeface="Arial"/>
                        </a:defRPr>
                      </a:lvl5pPr>
                      <a:lvl6pPr marL="2286000" algn="l" defTabSz="914400" rtl="0" eaLnBrk="1" latinLnBrk="0" hangingPunct="1">
                        <a:defRPr sz="1800" b="1" kern="1200">
                          <a:solidFill>
                            <a:schemeClr val="lt1"/>
                          </a:solidFill>
                          <a:latin typeface="Arial"/>
                          <a:cs typeface="Arial"/>
                        </a:defRPr>
                      </a:lvl6pPr>
                      <a:lvl7pPr marL="2743200" algn="l" defTabSz="914400" rtl="0" eaLnBrk="1" latinLnBrk="0" hangingPunct="1">
                        <a:defRPr sz="1800" b="1" kern="1200">
                          <a:solidFill>
                            <a:schemeClr val="lt1"/>
                          </a:solidFill>
                          <a:latin typeface="Arial"/>
                          <a:cs typeface="Arial"/>
                        </a:defRPr>
                      </a:lvl7pPr>
                      <a:lvl8pPr marL="3200400" algn="l" defTabSz="914400" rtl="0" eaLnBrk="1" latinLnBrk="0" hangingPunct="1">
                        <a:defRPr sz="1800" b="1" kern="1200">
                          <a:solidFill>
                            <a:schemeClr val="lt1"/>
                          </a:solidFill>
                          <a:latin typeface="Arial"/>
                          <a:cs typeface="Arial"/>
                        </a:defRPr>
                      </a:lvl8pPr>
                      <a:lvl9pPr marL="3657600" algn="l" defTabSz="914400" rtl="0" eaLnBrk="1" latinLnBrk="0" hangingPunct="1">
                        <a:defRPr sz="1800" b="1" kern="1200">
                          <a:solidFill>
                            <a:schemeClr val="lt1"/>
                          </a:solidFill>
                          <a:latin typeface="Arial"/>
                          <a:cs typeface="Arial"/>
                        </a:defRPr>
                      </a:lvl9pPr>
                    </a:lstStyle>
                    <a:p>
                      <a:pPr algn="ctr"/>
                      <a:r>
                        <a:rPr lang="en-US" sz="1400" noProof="0" dirty="0" smtClean="0"/>
                        <a:t>Test Framework Results</a:t>
                      </a:r>
                      <a:endParaRPr lang="en-US" sz="1400" noProof="0" dirty="0"/>
                    </a:p>
                  </a:txBody>
                  <a:tcPr marL="68580" marR="68580" marT="34290" marB="34290">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76092">
                        <a:lumMod val="60000"/>
                        <a:lumOff val="40000"/>
                      </a:srgbClr>
                    </a:solidFill>
                  </a:tcPr>
                </a:tc>
              </a:tr>
            </a:tbl>
          </a:graphicData>
        </a:graphic>
      </p:graphicFrame>
      <p:graphicFrame>
        <p:nvGraphicFramePr>
          <p:cNvPr id="15" name="Table 14"/>
          <p:cNvGraphicFramePr>
            <a:graphicFrameLocks noGrp="1"/>
          </p:cNvGraphicFramePr>
          <p:nvPr>
            <p:extLst/>
          </p:nvPr>
        </p:nvGraphicFramePr>
        <p:xfrm>
          <a:off x="4928007" y="1245839"/>
          <a:ext cx="3050282" cy="281940"/>
        </p:xfrm>
        <a:graphic>
          <a:graphicData uri="http://schemas.openxmlformats.org/drawingml/2006/table">
            <a:tbl>
              <a:tblPr firstRow="1" bandRow="1"/>
              <a:tblGrid>
                <a:gridCol w="3050282"/>
              </a:tblGrid>
              <a:tr h="278130">
                <a:tc>
                  <a:txBody>
                    <a:bodyPr/>
                    <a:lstStyle>
                      <a:lvl1pPr marL="0" algn="l" defTabSz="914400" rtl="0" eaLnBrk="1" latinLnBrk="0" hangingPunct="1">
                        <a:defRPr sz="1800" b="1" kern="1200">
                          <a:solidFill>
                            <a:schemeClr val="lt1"/>
                          </a:solidFill>
                          <a:latin typeface="Arial"/>
                          <a:cs typeface="Arial"/>
                        </a:defRPr>
                      </a:lvl1pPr>
                      <a:lvl2pPr marL="457200" algn="l" defTabSz="914400" rtl="0" eaLnBrk="1" latinLnBrk="0" hangingPunct="1">
                        <a:defRPr sz="1800" b="1" kern="1200">
                          <a:solidFill>
                            <a:schemeClr val="lt1"/>
                          </a:solidFill>
                          <a:latin typeface="Arial"/>
                          <a:cs typeface="Arial"/>
                        </a:defRPr>
                      </a:lvl2pPr>
                      <a:lvl3pPr marL="914400" algn="l" defTabSz="914400" rtl="0" eaLnBrk="1" latinLnBrk="0" hangingPunct="1">
                        <a:defRPr sz="1800" b="1" kern="1200">
                          <a:solidFill>
                            <a:schemeClr val="lt1"/>
                          </a:solidFill>
                          <a:latin typeface="Arial"/>
                          <a:cs typeface="Arial"/>
                        </a:defRPr>
                      </a:lvl3pPr>
                      <a:lvl4pPr marL="1371600" algn="l" defTabSz="914400" rtl="0" eaLnBrk="1" latinLnBrk="0" hangingPunct="1">
                        <a:defRPr sz="1800" b="1" kern="1200">
                          <a:solidFill>
                            <a:schemeClr val="lt1"/>
                          </a:solidFill>
                          <a:latin typeface="Arial"/>
                          <a:cs typeface="Arial"/>
                        </a:defRPr>
                      </a:lvl4pPr>
                      <a:lvl5pPr marL="1828800" algn="l" defTabSz="914400" rtl="0" eaLnBrk="1" latinLnBrk="0" hangingPunct="1">
                        <a:defRPr sz="1800" b="1" kern="1200">
                          <a:solidFill>
                            <a:schemeClr val="lt1"/>
                          </a:solidFill>
                          <a:latin typeface="Arial"/>
                          <a:cs typeface="Arial"/>
                        </a:defRPr>
                      </a:lvl5pPr>
                      <a:lvl6pPr marL="2286000" algn="l" defTabSz="914400" rtl="0" eaLnBrk="1" latinLnBrk="0" hangingPunct="1">
                        <a:defRPr sz="1800" b="1" kern="1200">
                          <a:solidFill>
                            <a:schemeClr val="lt1"/>
                          </a:solidFill>
                          <a:latin typeface="Arial"/>
                          <a:cs typeface="Arial"/>
                        </a:defRPr>
                      </a:lvl6pPr>
                      <a:lvl7pPr marL="2743200" algn="l" defTabSz="914400" rtl="0" eaLnBrk="1" latinLnBrk="0" hangingPunct="1">
                        <a:defRPr sz="1800" b="1" kern="1200">
                          <a:solidFill>
                            <a:schemeClr val="lt1"/>
                          </a:solidFill>
                          <a:latin typeface="Arial"/>
                          <a:cs typeface="Arial"/>
                        </a:defRPr>
                      </a:lvl7pPr>
                      <a:lvl8pPr marL="3200400" algn="l" defTabSz="914400" rtl="0" eaLnBrk="1" latinLnBrk="0" hangingPunct="1">
                        <a:defRPr sz="1800" b="1" kern="1200">
                          <a:solidFill>
                            <a:schemeClr val="lt1"/>
                          </a:solidFill>
                          <a:latin typeface="Arial"/>
                          <a:cs typeface="Arial"/>
                        </a:defRPr>
                      </a:lvl8pPr>
                      <a:lvl9pPr marL="3657600" algn="l" defTabSz="914400" rtl="0" eaLnBrk="1" latinLnBrk="0" hangingPunct="1">
                        <a:defRPr sz="1800" b="1" kern="1200">
                          <a:solidFill>
                            <a:schemeClr val="lt1"/>
                          </a:solidFill>
                          <a:latin typeface="Arial"/>
                          <a:cs typeface="Arial"/>
                        </a:defRPr>
                      </a:lvl9pPr>
                    </a:lstStyle>
                    <a:p>
                      <a:pPr algn="ctr"/>
                      <a:r>
                        <a:rPr lang="en-US" sz="1400" noProof="0" dirty="0" smtClean="0"/>
                        <a:t>Architectural Data</a:t>
                      </a:r>
                      <a:endParaRPr lang="en-US" sz="1400" noProof="0" dirty="0"/>
                    </a:p>
                  </a:txBody>
                  <a:tcPr marL="68580" marR="68580" marT="34290" marB="34290">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E1E1E"/>
                    </a:solidFill>
                  </a:tcPr>
                </a:tc>
              </a:tr>
            </a:tbl>
          </a:graphicData>
        </a:graphic>
      </p:graphicFrame>
      <p:sp>
        <p:nvSpPr>
          <p:cNvPr id="16" name="Rounded Rectangular Callout 15"/>
          <p:cNvSpPr/>
          <p:nvPr/>
        </p:nvSpPr>
        <p:spPr>
          <a:xfrm>
            <a:off x="2563039" y="3891580"/>
            <a:ext cx="2295255" cy="405045"/>
          </a:xfrm>
          <a:prstGeom prst="wedgeRoundRectCallout">
            <a:avLst>
              <a:gd name="adj1" fmla="val 33852"/>
              <a:gd name="adj2" fmla="val -344014"/>
              <a:gd name="adj3" fmla="val 16667"/>
            </a:avLst>
          </a:prstGeom>
          <a:gradFill flip="none" rotWithShape="1">
            <a:gsLst>
              <a:gs pos="0">
                <a:srgbClr val="BE1E1E"/>
              </a:gs>
              <a:gs pos="100000">
                <a:srgbClr val="DC1E28"/>
              </a:gs>
            </a:gsLst>
            <a:lin ang="16200000" scaled="1"/>
            <a:tileRect/>
          </a:gradFill>
          <a:ln w="25400" cap="flat" cmpd="sng" algn="ctr">
            <a:noFill/>
            <a:prstDash val="solid"/>
          </a:ln>
          <a:effectLst/>
        </p:spPr>
        <p:txBody>
          <a:bodyPr rtlCol="0" anchor="ctr"/>
          <a:lstStyle/>
          <a:p>
            <a:pPr algn="ctr" defTabSz="685800">
              <a:defRPr/>
            </a:pPr>
            <a:r>
              <a:rPr lang="en-US" sz="1350" kern="0" dirty="0">
                <a:solidFill>
                  <a:srgbClr val="FFFFFF"/>
                </a:solidFill>
                <a:latin typeface="Arial"/>
                <a:cs typeface="Arial"/>
              </a:rPr>
              <a:t>We identified a </a:t>
            </a:r>
            <a:r>
              <a:rPr lang="en-US" sz="1350" kern="0" dirty="0" err="1">
                <a:solidFill>
                  <a:srgbClr val="FFFFFF"/>
                </a:solidFill>
                <a:latin typeface="Arial"/>
                <a:cs typeface="Arial"/>
              </a:rPr>
              <a:t>regresesion</a:t>
            </a:r>
            <a:endParaRPr lang="en-US" sz="1350" kern="0" dirty="0">
              <a:solidFill>
                <a:srgbClr val="FFFFFF"/>
              </a:solidFill>
              <a:latin typeface="Arial"/>
              <a:cs typeface="Arial"/>
            </a:endParaRPr>
          </a:p>
        </p:txBody>
      </p:sp>
      <p:sp>
        <p:nvSpPr>
          <p:cNvPr id="17" name="Rounded Rectangular Callout 16"/>
          <p:cNvSpPr/>
          <p:nvPr/>
        </p:nvSpPr>
        <p:spPr>
          <a:xfrm>
            <a:off x="2601287" y="4280897"/>
            <a:ext cx="2295255" cy="405045"/>
          </a:xfrm>
          <a:prstGeom prst="wedgeRoundRectCallout">
            <a:avLst>
              <a:gd name="adj1" fmla="val 20322"/>
              <a:gd name="adj2" fmla="val -318457"/>
              <a:gd name="adj3" fmla="val 16667"/>
            </a:avLst>
          </a:prstGeom>
          <a:solidFill>
            <a:srgbClr val="92D050"/>
          </a:solidFill>
          <a:ln w="25400" cap="flat" cmpd="sng" algn="ctr">
            <a:solidFill>
              <a:srgbClr val="00B050"/>
            </a:solidFill>
            <a:prstDash val="solid"/>
          </a:ln>
          <a:effectLst/>
        </p:spPr>
        <p:txBody>
          <a:bodyPr rtlCol="0" anchor="ctr"/>
          <a:lstStyle/>
          <a:p>
            <a:pPr algn="ctr" defTabSz="685800">
              <a:defRPr/>
            </a:pPr>
            <a:r>
              <a:rPr lang="en-US" sz="1350" kern="0" dirty="0">
                <a:solidFill>
                  <a:srgbClr val="FFFFFF"/>
                </a:solidFill>
                <a:latin typeface="Arial"/>
                <a:cs typeface="Arial"/>
              </a:rPr>
              <a:t>Problem solved</a:t>
            </a:r>
          </a:p>
        </p:txBody>
      </p:sp>
      <p:sp>
        <p:nvSpPr>
          <p:cNvPr id="18" name="Rounded Rectangular Callout 17"/>
          <p:cNvSpPr/>
          <p:nvPr/>
        </p:nvSpPr>
        <p:spPr>
          <a:xfrm>
            <a:off x="6194038" y="706158"/>
            <a:ext cx="2295255" cy="405045"/>
          </a:xfrm>
          <a:prstGeom prst="wedgeRoundRectCallout">
            <a:avLst>
              <a:gd name="adj1" fmla="val 5101"/>
              <a:gd name="adj2" fmla="val 128789"/>
              <a:gd name="adj3" fmla="val 16667"/>
            </a:avLst>
          </a:prstGeom>
          <a:solidFill>
            <a:srgbClr val="92D050"/>
          </a:solidFill>
          <a:ln w="25400" cap="flat" cmpd="sng" algn="ctr">
            <a:solidFill>
              <a:srgbClr val="00B050"/>
            </a:solidFill>
            <a:prstDash val="solid"/>
          </a:ln>
          <a:effectLst/>
        </p:spPr>
        <p:txBody>
          <a:bodyPr rtlCol="0" anchor="ctr"/>
          <a:lstStyle/>
          <a:p>
            <a:pPr algn="ctr" defTabSz="685800">
              <a:defRPr/>
            </a:pPr>
            <a:r>
              <a:rPr lang="en-US" sz="1350" kern="0" dirty="0">
                <a:solidFill>
                  <a:srgbClr val="FFFFFF"/>
                </a:solidFill>
                <a:latin typeface="Arial"/>
                <a:cs typeface="Arial"/>
              </a:rPr>
              <a:t>Lets look behind the scenes</a:t>
            </a:r>
          </a:p>
        </p:txBody>
      </p:sp>
      <p:sp>
        <p:nvSpPr>
          <p:cNvPr id="19" name="Rounded Rectangular Callout 18"/>
          <p:cNvSpPr/>
          <p:nvPr/>
        </p:nvSpPr>
        <p:spPr>
          <a:xfrm>
            <a:off x="5527258" y="3921900"/>
            <a:ext cx="2295255" cy="405045"/>
          </a:xfrm>
          <a:prstGeom prst="wedgeRoundRectCallout">
            <a:avLst>
              <a:gd name="adj1" fmla="val -12939"/>
              <a:gd name="adj2" fmla="val -372765"/>
              <a:gd name="adj3" fmla="val 16667"/>
            </a:avLst>
          </a:prstGeom>
          <a:gradFill flip="none" rotWithShape="1">
            <a:gsLst>
              <a:gs pos="0">
                <a:srgbClr val="BE1E1E"/>
              </a:gs>
              <a:gs pos="100000">
                <a:srgbClr val="DC1E28"/>
              </a:gs>
            </a:gsLst>
            <a:lin ang="16200000" scaled="1"/>
            <a:tileRect/>
          </a:gradFill>
          <a:ln w="25400" cap="flat" cmpd="sng" algn="ctr">
            <a:noFill/>
            <a:prstDash val="solid"/>
          </a:ln>
          <a:effectLst/>
        </p:spPr>
        <p:txBody>
          <a:bodyPr rtlCol="0" anchor="ctr"/>
          <a:lstStyle/>
          <a:p>
            <a:pPr algn="ctr" defTabSz="685800">
              <a:defRPr/>
            </a:pPr>
            <a:r>
              <a:rPr lang="en-US" sz="1350" kern="0" dirty="0">
                <a:solidFill>
                  <a:srgbClr val="FFFFFF"/>
                </a:solidFill>
                <a:latin typeface="Arial"/>
                <a:cs typeface="Arial"/>
              </a:rPr>
              <a:t>Exceptions probably reason for failed tests</a:t>
            </a:r>
          </a:p>
        </p:txBody>
      </p:sp>
      <p:grpSp>
        <p:nvGrpSpPr>
          <p:cNvPr id="20" name="Group 19"/>
          <p:cNvGrpSpPr/>
          <p:nvPr/>
        </p:nvGrpSpPr>
        <p:grpSpPr>
          <a:xfrm>
            <a:off x="5203222" y="4270912"/>
            <a:ext cx="2799566" cy="405045"/>
            <a:chOff x="5889104" y="5694549"/>
            <a:chExt cx="3732754" cy="540060"/>
          </a:xfrm>
        </p:grpSpPr>
        <p:sp>
          <p:nvSpPr>
            <p:cNvPr id="21" name="Rounded Rectangular Callout 20"/>
            <p:cNvSpPr/>
            <p:nvPr/>
          </p:nvSpPr>
          <p:spPr>
            <a:xfrm>
              <a:off x="5889104" y="5694549"/>
              <a:ext cx="3732754" cy="540060"/>
            </a:xfrm>
            <a:prstGeom prst="wedgeRoundRectCallout">
              <a:avLst>
                <a:gd name="adj1" fmla="val -52402"/>
                <a:gd name="adj2" fmla="val -302484"/>
                <a:gd name="adj3" fmla="val 16667"/>
              </a:avLst>
            </a:prstGeom>
            <a:gradFill flip="none" rotWithShape="1">
              <a:gsLst>
                <a:gs pos="0">
                  <a:srgbClr val="BE1E1E"/>
                </a:gs>
                <a:gs pos="100000">
                  <a:srgbClr val="DC1E28"/>
                </a:gs>
              </a:gsLst>
              <a:lin ang="16200000" scaled="1"/>
              <a:tileRect/>
            </a:gradFill>
            <a:ln w="25400" cap="flat" cmpd="sng" algn="ctr">
              <a:noFill/>
              <a:prstDash val="solid"/>
            </a:ln>
            <a:effectLst/>
          </p:spPr>
          <p:txBody>
            <a:bodyPr rtlCol="0" anchor="ctr"/>
            <a:lstStyle/>
            <a:p>
              <a:pPr algn="ctr" defTabSz="685800">
                <a:defRPr/>
              </a:pPr>
              <a:r>
                <a:rPr lang="de-AT" sz="1350" kern="0" dirty="0">
                  <a:solidFill>
                    <a:srgbClr val="FFFFFF"/>
                  </a:solidFill>
                  <a:latin typeface="Arial"/>
                  <a:cs typeface="Arial"/>
                </a:rPr>
                <a:t>Problem </a:t>
              </a:r>
              <a:r>
                <a:rPr lang="de-AT" sz="1350" kern="0" dirty="0" err="1">
                  <a:solidFill>
                    <a:srgbClr val="FFFFFF"/>
                  </a:solidFill>
                  <a:latin typeface="Arial"/>
                  <a:cs typeface="Arial"/>
                </a:rPr>
                <a:t>fixed</a:t>
              </a:r>
              <a:r>
                <a:rPr lang="de-AT" sz="1350" kern="0" dirty="0">
                  <a:solidFill>
                    <a:srgbClr val="FFFFFF"/>
                  </a:solidFill>
                  <a:latin typeface="Arial"/>
                  <a:cs typeface="Arial"/>
                </a:rPr>
                <a:t> but </a:t>
              </a:r>
              <a:r>
                <a:rPr lang="de-AT" sz="1350" kern="0" dirty="0" err="1">
                  <a:solidFill>
                    <a:srgbClr val="FFFFFF"/>
                  </a:solidFill>
                  <a:latin typeface="Arial"/>
                  <a:cs typeface="Arial"/>
                </a:rPr>
                <a:t>now</a:t>
              </a:r>
              <a:r>
                <a:rPr lang="de-AT" sz="1350" kern="0" dirty="0">
                  <a:solidFill>
                    <a:srgbClr val="FFFFFF"/>
                  </a:solidFill>
                  <a:latin typeface="Arial"/>
                  <a:cs typeface="Arial"/>
                </a:rPr>
                <a:t> </a:t>
              </a:r>
              <a:r>
                <a:rPr lang="de-AT" sz="1350" kern="0" dirty="0" err="1">
                  <a:solidFill>
                    <a:srgbClr val="FFFFFF"/>
                  </a:solidFill>
                  <a:latin typeface="Arial"/>
                  <a:cs typeface="Arial"/>
                </a:rPr>
                <a:t>we</a:t>
              </a:r>
              <a:r>
                <a:rPr lang="de-AT" sz="1350" kern="0" dirty="0">
                  <a:solidFill>
                    <a:srgbClr val="FFFFFF"/>
                  </a:solidFill>
                  <a:latin typeface="Arial"/>
                  <a:cs typeface="Arial"/>
                </a:rPr>
                <a:t> </a:t>
              </a:r>
              <a:r>
                <a:rPr lang="de-AT" sz="1350" kern="0" dirty="0" err="1">
                  <a:solidFill>
                    <a:srgbClr val="FFFFFF"/>
                  </a:solidFill>
                  <a:latin typeface="Arial"/>
                  <a:cs typeface="Arial"/>
                </a:rPr>
                <a:t>have</a:t>
              </a:r>
              <a:r>
                <a:rPr lang="de-AT" sz="1350" kern="0" dirty="0">
                  <a:solidFill>
                    <a:srgbClr val="FFFFFF"/>
                  </a:solidFill>
                  <a:latin typeface="Arial"/>
                  <a:cs typeface="Arial"/>
                </a:rPr>
                <a:t> an  </a:t>
              </a:r>
              <a:r>
                <a:rPr lang="de-AT" sz="1350" kern="0" dirty="0" err="1">
                  <a:solidFill>
                    <a:srgbClr val="FFFFFF"/>
                  </a:solidFill>
                  <a:latin typeface="Arial"/>
                  <a:cs typeface="Arial"/>
                </a:rPr>
                <a:t>architectural</a:t>
              </a:r>
              <a:r>
                <a:rPr lang="de-AT" sz="1350" kern="0" dirty="0">
                  <a:solidFill>
                    <a:srgbClr val="FFFFFF"/>
                  </a:solidFill>
                  <a:latin typeface="Arial"/>
                  <a:cs typeface="Arial"/>
                </a:rPr>
                <a:t> </a:t>
              </a:r>
              <a:r>
                <a:rPr lang="de-AT" sz="1350" kern="0" dirty="0" err="1">
                  <a:solidFill>
                    <a:srgbClr val="FFFFFF"/>
                  </a:solidFill>
                  <a:latin typeface="Arial"/>
                  <a:cs typeface="Arial"/>
                </a:rPr>
                <a:t>regression</a:t>
              </a:r>
              <a:endParaRPr lang="en-US" sz="1350" kern="0" dirty="0">
                <a:solidFill>
                  <a:srgbClr val="FFFFFF"/>
                </a:solidFill>
                <a:latin typeface="Arial"/>
                <a:cs typeface="Arial"/>
              </a:endParaRPr>
            </a:p>
          </p:txBody>
        </p:sp>
        <p:sp>
          <p:nvSpPr>
            <p:cNvPr id="22" name="Rounded Rectangular Callout 21"/>
            <p:cNvSpPr/>
            <p:nvPr/>
          </p:nvSpPr>
          <p:spPr>
            <a:xfrm>
              <a:off x="5889104" y="5694549"/>
              <a:ext cx="3732754" cy="540060"/>
            </a:xfrm>
            <a:prstGeom prst="wedgeRoundRectCallout">
              <a:avLst>
                <a:gd name="adj1" fmla="val 28945"/>
                <a:gd name="adj2" fmla="val -315262"/>
                <a:gd name="adj3" fmla="val 16667"/>
              </a:avLst>
            </a:prstGeom>
            <a:gradFill flip="none" rotWithShape="1">
              <a:gsLst>
                <a:gs pos="0">
                  <a:srgbClr val="BE1E1E"/>
                </a:gs>
                <a:gs pos="100000">
                  <a:srgbClr val="DC1E28"/>
                </a:gs>
              </a:gsLst>
              <a:lin ang="16200000" scaled="1"/>
              <a:tileRect/>
            </a:gradFill>
            <a:ln w="25400" cap="flat" cmpd="sng" algn="ctr">
              <a:noFill/>
              <a:prstDash val="solid"/>
            </a:ln>
            <a:effectLst/>
          </p:spPr>
          <p:txBody>
            <a:bodyPr rtlCol="0" anchor="ctr"/>
            <a:lstStyle/>
            <a:p>
              <a:pPr algn="ctr" defTabSz="685800">
                <a:defRPr/>
              </a:pPr>
              <a:r>
                <a:rPr lang="en-US" sz="1350" kern="0" dirty="0">
                  <a:solidFill>
                    <a:srgbClr val="FFFFFF"/>
                  </a:solidFill>
                  <a:latin typeface="Arial"/>
                  <a:cs typeface="Arial"/>
                </a:rPr>
                <a:t>Problem fixed but now we have an  architectural regression</a:t>
              </a:r>
            </a:p>
          </p:txBody>
        </p:sp>
      </p:grpSp>
      <p:sp>
        <p:nvSpPr>
          <p:cNvPr id="24" name="Rectangle 23"/>
          <p:cNvSpPr/>
          <p:nvPr/>
        </p:nvSpPr>
        <p:spPr bwMode="auto">
          <a:xfrm>
            <a:off x="3468914" y="4876800"/>
            <a:ext cx="2191657" cy="166914"/>
          </a:xfrm>
          <a:prstGeom prst="rect">
            <a:avLst/>
          </a:prstGeom>
          <a:solidFill>
            <a:schemeClr val="tx1"/>
          </a:solidFill>
          <a:ln w="9525">
            <a:noFill/>
            <a:miter lim="800000"/>
            <a:headEnd/>
            <a:tailEnd/>
          </a:ln>
          <a:effectLst/>
        </p:spPr>
        <p:txBody>
          <a:bodyPr wrap="none" rtlCol="0" anchor="ctr"/>
          <a:lstStyle/>
          <a:p>
            <a:pPr algn="ctr"/>
            <a:endParaRPr lang="en-US"/>
          </a:p>
        </p:txBody>
      </p:sp>
      <p:sp>
        <p:nvSpPr>
          <p:cNvPr id="23" name="Rounded Rectangle 22"/>
          <p:cNvSpPr/>
          <p:nvPr/>
        </p:nvSpPr>
        <p:spPr>
          <a:xfrm>
            <a:off x="3069985" y="4685943"/>
            <a:ext cx="3159351" cy="457558"/>
          </a:xfrm>
          <a:prstGeom prst="roundRect">
            <a:avLst/>
          </a:prstGeom>
          <a:solidFill>
            <a:srgbClr val="92D050"/>
          </a:solidFill>
          <a:ln w="25400" cap="flat" cmpd="sng" algn="ctr">
            <a:solidFill>
              <a:srgbClr val="00B050"/>
            </a:solidFill>
            <a:prstDash val="solid"/>
          </a:ln>
          <a:effectLst/>
        </p:spPr>
        <p:txBody>
          <a:bodyPr rtlCol="0" anchor="ctr"/>
          <a:lstStyle/>
          <a:p>
            <a:pPr algn="ctr" defTabSz="685800">
              <a:defRPr/>
            </a:pPr>
            <a:r>
              <a:rPr lang="en-US" sz="1350" b="1" kern="0" dirty="0">
                <a:solidFill>
                  <a:srgbClr val="FFFFFF"/>
                </a:solidFill>
                <a:latin typeface="Arial"/>
                <a:cs typeface="Arial"/>
              </a:rPr>
              <a:t>Now we have the functional and architectural confidence</a:t>
            </a:r>
          </a:p>
        </p:txBody>
      </p:sp>
    </p:spTree>
    <p:extLst>
      <p:ext uri="{BB962C8B-B14F-4D97-AF65-F5344CB8AC3E}">
        <p14:creationId xmlns:p14="http://schemas.microsoft.com/office/powerpoint/2010/main" val="343363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1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19"/>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gtEl>
                                        <p:attrNameLst>
                                          <p:attrName>style.visibility</p:attrName>
                                        </p:attrNameLst>
                                      </p:cBhvr>
                                      <p:to>
                                        <p:strVal val="visible"/>
                                      </p:to>
                                    </p:set>
                                  </p:childTnLst>
                                </p:cTn>
                              </p:par>
                              <p:par>
                                <p:cTn id="53" presetID="1" presetClass="exit" presetSubtype="0" fill="hold" nodeType="withEffect">
                                  <p:stCondLst>
                                    <p:cond delay="0"/>
                                  </p:stCondLst>
                                  <p:childTnLst>
                                    <p:set>
                                      <p:cBhvr>
                                        <p:cTn id="54" dur="1" fill="hold">
                                          <p:stCondLst>
                                            <p:cond delay="0"/>
                                          </p:stCondLst>
                                        </p:cTn>
                                        <p:tgtEl>
                                          <p:spTgt spid="20"/>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8" grpId="0" animBg="1"/>
      <p:bldP spid="19" grpId="0" animBg="1"/>
      <p:bldP spid="19" grpId="1" animBg="1"/>
      <p:bldP spid="2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a:outerShdw dist="12700" dir="2700000" algn="tl" rotWithShape="0">
              <a:schemeClr val="bg2"/>
            </a:outerShdw>
          </a:effectLst>
        </p:spPr>
        <p:txBody>
          <a:bodyPr anchor="ctr" anchorCtr="0"/>
          <a:lstStyle/>
          <a:p>
            <a:r>
              <a:rPr lang="en-US" dirty="0">
                <a:ea typeface="ＭＳ Ｐゴシック" charset="-128"/>
              </a:rPr>
              <a:t>Performance Focus in Test Automation</a:t>
            </a:r>
          </a:p>
        </p:txBody>
      </p:sp>
      <p:pic>
        <p:nvPicPr>
          <p:cNvPr id="5122" name="Picture 1" descr="image001"/>
          <p:cNvPicPr>
            <a:picLocks noChangeAspect="1" noChangeArrowheads="1"/>
          </p:cNvPicPr>
          <p:nvPr/>
        </p:nvPicPr>
        <p:blipFill rotWithShape="1">
          <a:blip r:embed="rId2">
            <a:extLst>
              <a:ext uri="{28A0092B-C50C-407E-A947-70E740481C1C}">
                <a14:useLocalDpi xmlns:a14="http://schemas.microsoft.com/office/drawing/2010/main" val="0"/>
              </a:ext>
            </a:extLst>
          </a:blip>
          <a:srcRect b="18533"/>
          <a:stretch/>
        </p:blipFill>
        <p:spPr bwMode="auto">
          <a:xfrm>
            <a:off x="196894" y="738917"/>
            <a:ext cx="8386720" cy="3903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ular Callout 3"/>
          <p:cNvSpPr/>
          <p:nvPr/>
        </p:nvSpPr>
        <p:spPr bwMode="auto">
          <a:xfrm>
            <a:off x="3263114" y="3621251"/>
            <a:ext cx="2555167" cy="597440"/>
          </a:xfrm>
          <a:prstGeom prst="wedgeRectCallout">
            <a:avLst>
              <a:gd name="adj1" fmla="val 57418"/>
              <a:gd name="adj2" fmla="val -99948"/>
            </a:avLst>
          </a:prstGeom>
          <a:ln>
            <a:headEnd/>
            <a:tailEnd/>
          </a:ln>
        </p:spPr>
        <p:style>
          <a:lnRef idx="3">
            <a:schemeClr val="lt1"/>
          </a:lnRef>
          <a:fillRef idx="1">
            <a:schemeClr val="accent2"/>
          </a:fillRef>
          <a:effectRef idx="1">
            <a:schemeClr val="accent2"/>
          </a:effectRef>
          <a:fontRef idx="minor">
            <a:schemeClr val="lt1"/>
          </a:fontRef>
        </p:style>
        <p:txBody>
          <a:bodyPr wrap="square" rtlCol="0" anchor="ctr">
            <a:normAutofit/>
          </a:bodyPr>
          <a:lstStyle/>
          <a:p>
            <a:pPr algn="ctr"/>
            <a:r>
              <a:rPr lang="en-US" sz="1350" dirty="0"/>
              <a:t>Embed your Architectural Results in Jenkins</a:t>
            </a:r>
          </a:p>
        </p:txBody>
      </p:sp>
      <p:sp>
        <p:nvSpPr>
          <p:cNvPr id="5" name="Rectangle 4"/>
          <p:cNvSpPr/>
          <p:nvPr/>
        </p:nvSpPr>
        <p:spPr bwMode="auto">
          <a:xfrm>
            <a:off x="3468914" y="4876800"/>
            <a:ext cx="2191657" cy="166914"/>
          </a:xfrm>
          <a:prstGeom prst="rect">
            <a:avLst/>
          </a:prstGeom>
          <a:solidFill>
            <a:schemeClr val="tx1"/>
          </a:solidFill>
          <a:ln w="9525">
            <a:noFill/>
            <a:miter lim="800000"/>
            <a:headEnd/>
            <a:tailEnd/>
          </a:ln>
          <a:effectLst/>
        </p:spPr>
        <p:txBody>
          <a:bodyPr wrap="none" rtlCol="0" anchor="ctr"/>
          <a:lstStyle/>
          <a:p>
            <a:pPr algn="ctr"/>
            <a:endParaRPr lang="en-US"/>
          </a:p>
        </p:txBody>
      </p:sp>
    </p:spTree>
    <p:extLst>
      <p:ext uri="{BB962C8B-B14F-4D97-AF65-F5344CB8AC3E}">
        <p14:creationId xmlns:p14="http://schemas.microsoft.com/office/powerpoint/2010/main" val="12595076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dirty="0" smtClean="0"/>
              <a:t>Performance Focus in Test Automation</a:t>
            </a:r>
            <a:endParaRPr lang="de-AT" dirty="0"/>
          </a:p>
        </p:txBody>
      </p:sp>
      <p:pic>
        <p:nvPicPr>
          <p:cNvPr id="8" name="Content Placeholder 7"/>
          <p:cNvPicPr>
            <a:picLocks noGrp="1" noChangeAspect="1"/>
          </p:cNvPicPr>
          <p:nvPr>
            <p:ph sz="quarter" idx="4294967295"/>
          </p:nvPr>
        </p:nvPicPr>
        <p:blipFill>
          <a:blip r:embed="rId3"/>
          <a:stretch>
            <a:fillRect/>
          </a:stretch>
        </p:blipFill>
        <p:spPr>
          <a:xfrm>
            <a:off x="338138" y="735648"/>
            <a:ext cx="8203277" cy="4057416"/>
          </a:xfrm>
          <a:prstGeom prst="rect">
            <a:avLst/>
          </a:prstGeom>
        </p:spPr>
      </p:pic>
      <p:sp>
        <p:nvSpPr>
          <p:cNvPr id="9" name="Rectangular Callout 8"/>
          <p:cNvSpPr/>
          <p:nvPr/>
        </p:nvSpPr>
        <p:spPr bwMode="auto">
          <a:xfrm>
            <a:off x="5108887" y="1175231"/>
            <a:ext cx="2555167" cy="597440"/>
          </a:xfrm>
          <a:prstGeom prst="wedgeRectCallout">
            <a:avLst>
              <a:gd name="adj1" fmla="val -62913"/>
              <a:gd name="adj2" fmla="val 40670"/>
            </a:avLst>
          </a:prstGeom>
          <a:ln>
            <a:headEnd/>
            <a:tailEnd/>
          </a:ln>
        </p:spPr>
        <p:style>
          <a:lnRef idx="3">
            <a:schemeClr val="lt1"/>
          </a:lnRef>
          <a:fillRef idx="1">
            <a:schemeClr val="accent2"/>
          </a:fillRef>
          <a:effectRef idx="1">
            <a:schemeClr val="accent2"/>
          </a:effectRef>
          <a:fontRef idx="minor">
            <a:schemeClr val="lt1"/>
          </a:fontRef>
        </p:style>
        <p:txBody>
          <a:bodyPr wrap="square" rtlCol="0" anchor="ctr">
            <a:normAutofit/>
          </a:bodyPr>
          <a:lstStyle/>
          <a:p>
            <a:pPr algn="ctr"/>
            <a:r>
              <a:rPr lang="en-US" sz="1350" dirty="0"/>
              <a:t>Build-level</a:t>
            </a:r>
            <a:br>
              <a:rPr lang="en-US" sz="1350" dirty="0"/>
            </a:br>
            <a:r>
              <a:rPr lang="en-US" sz="1350" dirty="0"/>
              <a:t>Performance Metrics </a:t>
            </a:r>
          </a:p>
        </p:txBody>
      </p:sp>
      <p:sp>
        <p:nvSpPr>
          <p:cNvPr id="5" name="Rectangle 4"/>
          <p:cNvSpPr/>
          <p:nvPr/>
        </p:nvSpPr>
        <p:spPr bwMode="auto">
          <a:xfrm>
            <a:off x="3468914" y="4876800"/>
            <a:ext cx="2191657" cy="166914"/>
          </a:xfrm>
          <a:prstGeom prst="rect">
            <a:avLst/>
          </a:prstGeom>
          <a:solidFill>
            <a:schemeClr val="tx1"/>
          </a:solidFill>
          <a:ln w="9525">
            <a:noFill/>
            <a:miter lim="800000"/>
            <a:headEnd/>
            <a:tailEnd/>
          </a:ln>
          <a:effectLst/>
        </p:spPr>
        <p:txBody>
          <a:bodyPr wrap="none" rtlCol="0" anchor="ctr"/>
          <a:lstStyle/>
          <a:p>
            <a:pPr algn="ctr"/>
            <a:endParaRPr lang="en-US"/>
          </a:p>
        </p:txBody>
      </p:sp>
    </p:spTree>
    <p:extLst>
      <p:ext uri="{BB962C8B-B14F-4D97-AF65-F5344CB8AC3E}">
        <p14:creationId xmlns:p14="http://schemas.microsoft.com/office/powerpoint/2010/main" val="25526208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3037" y="205978"/>
            <a:ext cx="6424718" cy="594122"/>
          </a:xfrm>
        </p:spPr>
        <p:txBody>
          <a:bodyPr/>
          <a:lstStyle/>
          <a:p>
            <a:r>
              <a:rPr lang="en-US" dirty="0" smtClean="0"/>
              <a:t>CSC Environment / History</a:t>
            </a:r>
            <a:endParaRPr lang="en-US" dirty="0"/>
          </a:p>
        </p:txBody>
      </p:sp>
      <p:sp>
        <p:nvSpPr>
          <p:cNvPr id="3" name="Content Placeholder 2"/>
          <p:cNvSpPr txBox="1">
            <a:spLocks/>
          </p:cNvSpPr>
          <p:nvPr/>
        </p:nvSpPr>
        <p:spPr>
          <a:xfrm>
            <a:off x="951723" y="877085"/>
            <a:ext cx="7387944" cy="4126204"/>
          </a:xfrm>
          <a:prstGeom prst="rect">
            <a:avLst/>
          </a:prstGeom>
        </p:spPr>
        <p:txBody>
          <a:bodyPr/>
          <a:lstStyle>
            <a:lvl1pPr marL="166688" indent="-166688" algn="l" defTabSz="944563" rtl="0" eaLnBrk="0" fontAlgn="base" hangingPunct="0">
              <a:lnSpc>
                <a:spcPct val="90000"/>
              </a:lnSpc>
              <a:spcBef>
                <a:spcPct val="40000"/>
              </a:spcBef>
              <a:spcAft>
                <a:spcPct val="0"/>
              </a:spcAft>
              <a:buClr>
                <a:schemeClr val="tx2"/>
              </a:buClr>
              <a:buChar char="•"/>
              <a:defRPr sz="2000">
                <a:solidFill>
                  <a:schemeClr val="tx1"/>
                </a:solidFill>
                <a:latin typeface="+mn-lt"/>
                <a:ea typeface="+mn-ea"/>
                <a:cs typeface="+mn-cs"/>
              </a:defRPr>
            </a:lvl1pPr>
            <a:lvl2pPr marL="341313" indent="-173038" algn="l" defTabSz="944563" rtl="0" eaLnBrk="0" fontAlgn="base" hangingPunct="0">
              <a:lnSpc>
                <a:spcPct val="90000"/>
              </a:lnSpc>
              <a:spcBef>
                <a:spcPct val="40000"/>
              </a:spcBef>
              <a:spcAft>
                <a:spcPct val="0"/>
              </a:spcAft>
              <a:buClr>
                <a:schemeClr val="tx2"/>
              </a:buClr>
              <a:buFont typeface="Arial" pitchFamily="34" charset="0"/>
              <a:buChar char="–"/>
              <a:defRPr>
                <a:solidFill>
                  <a:schemeClr val="tx1"/>
                </a:solidFill>
                <a:latin typeface="+mn-lt"/>
              </a:defRPr>
            </a:lvl2pPr>
            <a:lvl3pPr marL="506413" indent="-163513" algn="l" defTabSz="944563" rtl="0" eaLnBrk="0" fontAlgn="base" hangingPunct="0">
              <a:lnSpc>
                <a:spcPct val="90000"/>
              </a:lnSpc>
              <a:spcBef>
                <a:spcPct val="40000"/>
              </a:spcBef>
              <a:spcAft>
                <a:spcPct val="0"/>
              </a:spcAft>
              <a:buClr>
                <a:schemeClr val="tx2"/>
              </a:buClr>
              <a:buChar char="•"/>
              <a:defRPr sz="1600">
                <a:solidFill>
                  <a:schemeClr val="tx1"/>
                </a:solidFill>
                <a:latin typeface="+mn-lt"/>
              </a:defRPr>
            </a:lvl3pPr>
            <a:lvl4pPr marL="688975" indent="-180975" algn="l" defTabSz="944563" rtl="0" eaLnBrk="0" fontAlgn="base" hangingPunct="0">
              <a:lnSpc>
                <a:spcPct val="90000"/>
              </a:lnSpc>
              <a:spcBef>
                <a:spcPct val="40000"/>
              </a:spcBef>
              <a:spcAft>
                <a:spcPct val="0"/>
              </a:spcAft>
              <a:buClr>
                <a:schemeClr val="tx2"/>
              </a:buClr>
              <a:buFont typeface="Arial" pitchFamily="34" charset="0"/>
              <a:buChar char="–"/>
              <a:defRPr sz="1600">
                <a:solidFill>
                  <a:schemeClr val="tx1"/>
                </a:solidFill>
                <a:latin typeface="+mn-lt"/>
              </a:defRPr>
            </a:lvl4pPr>
            <a:lvl5pPr marL="852488" indent="-161925" algn="l" defTabSz="944563" rtl="0" eaLnBrk="0" fontAlgn="base" hangingPunct="0">
              <a:lnSpc>
                <a:spcPct val="90000"/>
              </a:lnSpc>
              <a:spcBef>
                <a:spcPct val="40000"/>
              </a:spcBef>
              <a:spcAft>
                <a:spcPct val="0"/>
              </a:spcAft>
              <a:buClr>
                <a:schemeClr val="tx2"/>
              </a:buClr>
              <a:buFont typeface="Arial" pitchFamily="34" charset="0"/>
              <a:buChar char="»"/>
              <a:defRPr sz="1600">
                <a:solidFill>
                  <a:schemeClr val="tx1"/>
                </a:solidFill>
                <a:latin typeface="+mn-lt"/>
              </a:defRPr>
            </a:lvl5pPr>
            <a:lvl6pPr marL="1309688" indent="-161925" algn="l" defTabSz="944563" rtl="0" eaLnBrk="0" fontAlgn="base" hangingPunct="0">
              <a:lnSpc>
                <a:spcPct val="90000"/>
              </a:lnSpc>
              <a:spcBef>
                <a:spcPct val="40000"/>
              </a:spcBef>
              <a:spcAft>
                <a:spcPct val="0"/>
              </a:spcAft>
              <a:buClr>
                <a:schemeClr val="tx2"/>
              </a:buClr>
              <a:buFont typeface="Arial" pitchFamily="34" charset="0"/>
              <a:buChar char="»"/>
              <a:defRPr sz="1600">
                <a:solidFill>
                  <a:schemeClr val="tx1"/>
                </a:solidFill>
                <a:latin typeface="+mn-lt"/>
              </a:defRPr>
            </a:lvl6pPr>
            <a:lvl7pPr marL="1766888" indent="-161925" algn="l" defTabSz="944563" rtl="0" eaLnBrk="0" fontAlgn="base" hangingPunct="0">
              <a:lnSpc>
                <a:spcPct val="90000"/>
              </a:lnSpc>
              <a:spcBef>
                <a:spcPct val="40000"/>
              </a:spcBef>
              <a:spcAft>
                <a:spcPct val="0"/>
              </a:spcAft>
              <a:buClr>
                <a:schemeClr val="tx2"/>
              </a:buClr>
              <a:buFont typeface="Arial" pitchFamily="34" charset="0"/>
              <a:buChar char="»"/>
              <a:defRPr sz="1600">
                <a:solidFill>
                  <a:schemeClr val="tx1"/>
                </a:solidFill>
                <a:latin typeface="+mn-lt"/>
              </a:defRPr>
            </a:lvl7pPr>
            <a:lvl8pPr marL="2224088" indent="-161925" algn="l" defTabSz="944563" rtl="0" eaLnBrk="0" fontAlgn="base" hangingPunct="0">
              <a:lnSpc>
                <a:spcPct val="90000"/>
              </a:lnSpc>
              <a:spcBef>
                <a:spcPct val="40000"/>
              </a:spcBef>
              <a:spcAft>
                <a:spcPct val="0"/>
              </a:spcAft>
              <a:buClr>
                <a:schemeClr val="tx2"/>
              </a:buClr>
              <a:buFont typeface="Arial" pitchFamily="34" charset="0"/>
              <a:buChar char="»"/>
              <a:defRPr sz="1600">
                <a:solidFill>
                  <a:schemeClr val="tx1"/>
                </a:solidFill>
                <a:latin typeface="+mn-lt"/>
              </a:defRPr>
            </a:lvl8pPr>
            <a:lvl9pPr marL="2681288" indent="-161925" algn="l" defTabSz="944563" rtl="0" eaLnBrk="0" fontAlgn="base" hangingPunct="0">
              <a:lnSpc>
                <a:spcPct val="90000"/>
              </a:lnSpc>
              <a:spcBef>
                <a:spcPct val="40000"/>
              </a:spcBef>
              <a:spcAft>
                <a:spcPct val="0"/>
              </a:spcAft>
              <a:buClr>
                <a:schemeClr val="tx2"/>
              </a:buClr>
              <a:buFont typeface="Arial" pitchFamily="34" charset="0"/>
              <a:buChar char="»"/>
              <a:defRPr sz="1600">
                <a:solidFill>
                  <a:schemeClr val="tx1"/>
                </a:solidFill>
                <a:latin typeface="+mn-lt"/>
              </a:defRPr>
            </a:lvl9pPr>
          </a:lstStyle>
          <a:p>
            <a:r>
              <a:rPr lang="en-US" sz="1600" kern="0" dirty="0" smtClean="0"/>
              <a:t>Build and host Property and Casualty Insurance systems</a:t>
            </a:r>
          </a:p>
          <a:p>
            <a:r>
              <a:rPr lang="en-US" sz="1600" kern="0" dirty="0" smtClean="0"/>
              <a:t>@85 customers – @1,200 servers (Java on WebSphere, .NET, SQL Server) Win Servers</a:t>
            </a:r>
            <a:endParaRPr lang="en-US" sz="1600" kern="0" dirty="0"/>
          </a:p>
          <a:p>
            <a:r>
              <a:rPr lang="en-US" sz="1600" kern="0" dirty="0" smtClean="0"/>
              <a:t>Created </a:t>
            </a:r>
            <a:r>
              <a:rPr lang="en-US" sz="1600" kern="0" dirty="0" err="1" smtClean="0"/>
              <a:t>SiteManager</a:t>
            </a:r>
            <a:r>
              <a:rPr lang="en-US" sz="1600" kern="0" dirty="0" smtClean="0"/>
              <a:t> – moves all server based code and does SQL moves.</a:t>
            </a:r>
            <a:endParaRPr lang="en-US" sz="1600" kern="0" dirty="0"/>
          </a:p>
          <a:p>
            <a:r>
              <a:rPr lang="en-US" sz="1600" kern="0" dirty="0" smtClean="0"/>
              <a:t>Use SVN for version control.</a:t>
            </a:r>
          </a:p>
          <a:p>
            <a:r>
              <a:rPr lang="en-US" sz="1600" kern="0" dirty="0" smtClean="0"/>
              <a:t>Regression testing = manual</a:t>
            </a:r>
          </a:p>
          <a:p>
            <a:r>
              <a:rPr lang="en-US" sz="1600" kern="0" dirty="0" smtClean="0"/>
              <a:t>Load testing – QA Director, load runner</a:t>
            </a:r>
            <a:endParaRPr lang="en-US" sz="1400" kern="0" dirty="0"/>
          </a:p>
          <a:p>
            <a:r>
              <a:rPr lang="en-US" sz="1600" kern="0" dirty="0" smtClean="0"/>
              <a:t>Operations / configuration management staff – 12 employees (mostly non-skilled). </a:t>
            </a:r>
          </a:p>
          <a:p>
            <a:r>
              <a:rPr lang="en-US" sz="1600" kern="0" dirty="0" smtClean="0"/>
              <a:t>Infrastructure staff – 18</a:t>
            </a:r>
          </a:p>
          <a:p>
            <a:r>
              <a:rPr lang="en-US" sz="1600" kern="0" dirty="0" smtClean="0"/>
              <a:t>Mostly Waterfall (some teams do Agile, but in reality they are all waterfall).</a:t>
            </a:r>
          </a:p>
          <a:p>
            <a:r>
              <a:rPr lang="en-US" sz="1600" kern="0" dirty="0" smtClean="0"/>
              <a:t>Prior to 2012 – </a:t>
            </a:r>
            <a:r>
              <a:rPr lang="en-US" sz="1800" b="1" kern="0" dirty="0" smtClean="0"/>
              <a:t>no focus on performance.</a:t>
            </a:r>
            <a:r>
              <a:rPr lang="en-US" sz="1600" kern="0" dirty="0" smtClean="0"/>
              <a:t>  Insurance systems have a mostly captive audience.  </a:t>
            </a:r>
          </a:p>
          <a:p>
            <a:r>
              <a:rPr lang="en-US" sz="1600" kern="0" dirty="0" smtClean="0"/>
              <a:t>Started to loose deals to our competition.</a:t>
            </a:r>
            <a:endParaRPr lang="en-US" sz="1600" kern="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82"/>
            <a:ext cx="1081106" cy="605738"/>
          </a:xfrm>
          <a:prstGeom prst="rect">
            <a:avLst/>
          </a:prstGeom>
        </p:spPr>
      </p:pic>
      <p:sp>
        <p:nvSpPr>
          <p:cNvPr id="5" name="Rectangle 4"/>
          <p:cNvSpPr/>
          <p:nvPr/>
        </p:nvSpPr>
        <p:spPr bwMode="auto">
          <a:xfrm>
            <a:off x="3468914" y="4876800"/>
            <a:ext cx="2191657" cy="166914"/>
          </a:xfrm>
          <a:prstGeom prst="rect">
            <a:avLst/>
          </a:prstGeom>
          <a:solidFill>
            <a:schemeClr val="tx1"/>
          </a:solidFill>
          <a:ln w="9525">
            <a:noFill/>
            <a:miter lim="800000"/>
            <a:headEnd/>
            <a:tailEnd/>
          </a:ln>
          <a:effectLst/>
        </p:spPr>
        <p:txBody>
          <a:bodyPr wrap="none" rtlCol="0" anchor="ctr"/>
          <a:lstStyle/>
          <a:p>
            <a:pPr algn="ctr"/>
            <a:endParaRPr lang="en-US"/>
          </a:p>
        </p:txBody>
      </p:sp>
    </p:spTree>
    <p:extLst>
      <p:ext uri="{BB962C8B-B14F-4D97-AF65-F5344CB8AC3E}">
        <p14:creationId xmlns:p14="http://schemas.microsoft.com/office/powerpoint/2010/main" val="497098030"/>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07" y="86932"/>
            <a:ext cx="8089837" cy="4743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bwMode="auto">
          <a:xfrm>
            <a:off x="3468914" y="4876800"/>
            <a:ext cx="2191657" cy="166914"/>
          </a:xfrm>
          <a:prstGeom prst="rect">
            <a:avLst/>
          </a:prstGeom>
          <a:solidFill>
            <a:schemeClr val="tx1"/>
          </a:solidFill>
          <a:ln w="9525">
            <a:noFill/>
            <a:miter lim="800000"/>
            <a:headEnd/>
            <a:tailEnd/>
          </a:ln>
          <a:effectLst/>
        </p:spPr>
        <p:txBody>
          <a:bodyPr wrap="none" rtlCol="0" anchor="ctr"/>
          <a:lstStyle/>
          <a:p>
            <a:pPr algn="ctr"/>
            <a:endParaRPr lang="en-US"/>
          </a:p>
        </p:txBody>
      </p:sp>
    </p:spTree>
    <p:extLst>
      <p:ext uri="{BB962C8B-B14F-4D97-AF65-F5344CB8AC3E}">
        <p14:creationId xmlns:p14="http://schemas.microsoft.com/office/powerpoint/2010/main" val="35233820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err="1" smtClean="0"/>
              <a:t>nordstrom</a:t>
            </a:r>
            <a:endParaRPr lang="en-US" dirty="0"/>
          </a:p>
        </p:txBody>
      </p:sp>
      <p:sp>
        <p:nvSpPr>
          <p:cNvPr id="3" name="Text Placeholder 2"/>
          <p:cNvSpPr>
            <a:spLocks noGrp="1"/>
          </p:cNvSpPr>
          <p:nvPr>
            <p:ph type="body" sz="quarter" idx="12"/>
          </p:nvPr>
        </p:nvSpPr>
        <p:spPr/>
        <p:txBody>
          <a:bodyPr/>
          <a:lstStyle/>
          <a:p>
            <a:endParaRPr lang="en-US"/>
          </a:p>
        </p:txBody>
      </p:sp>
      <p:pic>
        <p:nvPicPr>
          <p:cNvPr id="4" name="Picture 3" descr="Gopal Brugalette-0011.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0"/>
            <a:ext cx="3296228" cy="4119947"/>
          </a:xfrm>
          <a:prstGeom prst="rect">
            <a:avLst/>
          </a:prstGeom>
        </p:spPr>
      </p:pic>
      <p:sp>
        <p:nvSpPr>
          <p:cNvPr id="5" name="Freeform 4"/>
          <p:cNvSpPr/>
          <p:nvPr/>
        </p:nvSpPr>
        <p:spPr>
          <a:xfrm>
            <a:off x="2689274" y="0"/>
            <a:ext cx="6454726" cy="4102100"/>
          </a:xfrm>
          <a:custGeom>
            <a:avLst/>
            <a:gdLst>
              <a:gd name="connsiteX0" fmla="*/ 5575300 w 5600700"/>
              <a:gd name="connsiteY0" fmla="*/ 0 h 4114800"/>
              <a:gd name="connsiteX1" fmla="*/ 520700 w 5600700"/>
              <a:gd name="connsiteY1" fmla="*/ 25400 h 4114800"/>
              <a:gd name="connsiteX2" fmla="*/ 495300 w 5600700"/>
              <a:gd name="connsiteY2" fmla="*/ 2921000 h 4114800"/>
              <a:gd name="connsiteX3" fmla="*/ 0 w 5600700"/>
              <a:gd name="connsiteY3" fmla="*/ 3390900 h 4114800"/>
              <a:gd name="connsiteX4" fmla="*/ 508000 w 5600700"/>
              <a:gd name="connsiteY4" fmla="*/ 3924300 h 4114800"/>
              <a:gd name="connsiteX5" fmla="*/ 520700 w 5600700"/>
              <a:gd name="connsiteY5" fmla="*/ 4089400 h 4114800"/>
              <a:gd name="connsiteX6" fmla="*/ 5600700 w 5600700"/>
              <a:gd name="connsiteY6" fmla="*/ 4114800 h 4114800"/>
              <a:gd name="connsiteX7" fmla="*/ 5575300 w 5600700"/>
              <a:gd name="connsiteY7" fmla="*/ 0 h 4114800"/>
              <a:gd name="connsiteX0" fmla="*/ 5600700 w 5600700"/>
              <a:gd name="connsiteY0" fmla="*/ 0 h 4089400"/>
              <a:gd name="connsiteX1" fmla="*/ 520700 w 5600700"/>
              <a:gd name="connsiteY1" fmla="*/ 0 h 4089400"/>
              <a:gd name="connsiteX2" fmla="*/ 495300 w 5600700"/>
              <a:gd name="connsiteY2" fmla="*/ 2895600 h 4089400"/>
              <a:gd name="connsiteX3" fmla="*/ 0 w 5600700"/>
              <a:gd name="connsiteY3" fmla="*/ 3365500 h 4089400"/>
              <a:gd name="connsiteX4" fmla="*/ 508000 w 5600700"/>
              <a:gd name="connsiteY4" fmla="*/ 3898900 h 4089400"/>
              <a:gd name="connsiteX5" fmla="*/ 520700 w 5600700"/>
              <a:gd name="connsiteY5" fmla="*/ 4064000 h 4089400"/>
              <a:gd name="connsiteX6" fmla="*/ 5600700 w 5600700"/>
              <a:gd name="connsiteY6" fmla="*/ 4089400 h 4089400"/>
              <a:gd name="connsiteX7" fmla="*/ 5600700 w 5600700"/>
              <a:gd name="connsiteY7" fmla="*/ 0 h 4089400"/>
              <a:gd name="connsiteX0" fmla="*/ 5600700 w 5600700"/>
              <a:gd name="connsiteY0" fmla="*/ 0 h 4102100"/>
              <a:gd name="connsiteX1" fmla="*/ 520700 w 5600700"/>
              <a:gd name="connsiteY1" fmla="*/ 0 h 4102100"/>
              <a:gd name="connsiteX2" fmla="*/ 495300 w 5600700"/>
              <a:gd name="connsiteY2" fmla="*/ 2895600 h 4102100"/>
              <a:gd name="connsiteX3" fmla="*/ 0 w 5600700"/>
              <a:gd name="connsiteY3" fmla="*/ 3365500 h 4102100"/>
              <a:gd name="connsiteX4" fmla="*/ 508000 w 5600700"/>
              <a:gd name="connsiteY4" fmla="*/ 3898900 h 4102100"/>
              <a:gd name="connsiteX5" fmla="*/ 533400 w 5600700"/>
              <a:gd name="connsiteY5" fmla="*/ 4102100 h 4102100"/>
              <a:gd name="connsiteX6" fmla="*/ 5600700 w 5600700"/>
              <a:gd name="connsiteY6" fmla="*/ 4089400 h 4102100"/>
              <a:gd name="connsiteX7" fmla="*/ 5600700 w 5600700"/>
              <a:gd name="connsiteY7" fmla="*/ 0 h 410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00700" h="4102100">
                <a:moveTo>
                  <a:pt x="5600700" y="0"/>
                </a:moveTo>
                <a:lnTo>
                  <a:pt x="520700" y="0"/>
                </a:lnTo>
                <a:lnTo>
                  <a:pt x="495300" y="2895600"/>
                </a:lnTo>
                <a:lnTo>
                  <a:pt x="0" y="3365500"/>
                </a:lnTo>
                <a:lnTo>
                  <a:pt x="508000" y="3898900"/>
                </a:lnTo>
                <a:lnTo>
                  <a:pt x="533400" y="4102100"/>
                </a:lnTo>
                <a:lnTo>
                  <a:pt x="5600700" y="4089400"/>
                </a:lnTo>
                <a:lnTo>
                  <a:pt x="5600700" y="0"/>
                </a:lnTo>
                <a:close/>
              </a:path>
            </a:pathLst>
          </a:cu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endParaRPr lang="en-US" dirty="0">
              <a:ln>
                <a:noFill/>
              </a:ln>
            </a:endParaRPr>
          </a:p>
        </p:txBody>
      </p:sp>
      <p:pic>
        <p:nvPicPr>
          <p:cNvPr id="6" name="Picture 5"/>
          <p:cNvPicPr>
            <a:picLocks noChangeAspect="1"/>
          </p:cNvPicPr>
          <p:nvPr/>
        </p:nvPicPr>
        <p:blipFill>
          <a:blip r:embed="rId4"/>
          <a:stretch>
            <a:fillRect/>
          </a:stretch>
        </p:blipFill>
        <p:spPr>
          <a:xfrm>
            <a:off x="0" y="4109197"/>
            <a:ext cx="3572169" cy="844613"/>
          </a:xfrm>
          <a:prstGeom prst="rect">
            <a:avLst/>
          </a:prstGeom>
        </p:spPr>
      </p:pic>
      <p:sp>
        <p:nvSpPr>
          <p:cNvPr id="7" name="Text Placeholder 1"/>
          <p:cNvSpPr txBox="1">
            <a:spLocks/>
          </p:cNvSpPr>
          <p:nvPr/>
        </p:nvSpPr>
        <p:spPr>
          <a:xfrm>
            <a:off x="4270470" y="685063"/>
            <a:ext cx="4292600" cy="2096238"/>
          </a:xfrm>
          <a:prstGeom prst="rect">
            <a:avLst/>
          </a:prstGeom>
        </p:spPr>
        <p:txBody>
          <a:bodyPr vert="horz" anchor="b"/>
          <a:lstStyle>
            <a:lvl1pPr marL="0" indent="0" algn="l" rtl="0" eaLnBrk="1" fontAlgn="base" hangingPunct="1">
              <a:lnSpc>
                <a:spcPct val="100000"/>
              </a:lnSpc>
              <a:spcBef>
                <a:spcPts val="600"/>
              </a:spcBef>
              <a:spcAft>
                <a:spcPts val="600"/>
              </a:spcAft>
              <a:buClr>
                <a:schemeClr val="accent2"/>
              </a:buClr>
              <a:buFont typeface="Arial" charset="0"/>
              <a:buNone/>
              <a:defRPr sz="2000" b="1" i="0" kern="1200">
                <a:solidFill>
                  <a:srgbClr val="FFFFFF"/>
                </a:solidFill>
                <a:latin typeface="Open Sans"/>
                <a:ea typeface="MS PGothic" panose="020B0600070205080204" pitchFamily="34" charset="-128"/>
                <a:cs typeface="Open Sans"/>
              </a:defRPr>
            </a:lvl1pPr>
            <a:lvl2pPr marL="742950" indent="-285750" algn="l" rtl="0" eaLnBrk="1" fontAlgn="base" hangingPunct="1">
              <a:lnSpc>
                <a:spcPct val="90000"/>
              </a:lnSpc>
              <a:spcBef>
                <a:spcPts val="600"/>
              </a:spcBef>
              <a:spcAft>
                <a:spcPts val="600"/>
              </a:spcAft>
              <a:buClr>
                <a:schemeClr val="accent2"/>
              </a:buClr>
              <a:buFont typeface="Arial" charset="0"/>
              <a:buChar char="–"/>
              <a:defRPr sz="2200" kern="1200">
                <a:solidFill>
                  <a:schemeClr val="tx1"/>
                </a:solidFill>
                <a:latin typeface="+mn-lt"/>
                <a:ea typeface="MS PGothic" panose="020B0600070205080204" pitchFamily="34" charset="-128"/>
                <a:cs typeface="Lucida Sans Unicode" pitchFamily="34" charset="0"/>
              </a:defRPr>
            </a:lvl2pPr>
            <a:lvl3pPr marL="1143000" indent="-228600" algn="l" rtl="0" eaLnBrk="1" fontAlgn="base" hangingPunct="1">
              <a:lnSpc>
                <a:spcPct val="90000"/>
              </a:lnSpc>
              <a:spcBef>
                <a:spcPts val="600"/>
              </a:spcBef>
              <a:spcAft>
                <a:spcPts val="600"/>
              </a:spcAft>
              <a:buClr>
                <a:schemeClr val="accent2"/>
              </a:buClr>
              <a:buFont typeface="Arial" charset="0"/>
              <a:buChar char="•"/>
              <a:defRPr sz="2400" kern="1200">
                <a:solidFill>
                  <a:schemeClr val="tx1"/>
                </a:solidFill>
                <a:latin typeface="+mn-lt"/>
                <a:ea typeface="MS PGothic" panose="020B0600070205080204" pitchFamily="34" charset="-128"/>
                <a:cs typeface="Lucida Sans Unicode" pitchFamily="34" charset="0"/>
              </a:defRPr>
            </a:lvl3pPr>
            <a:lvl4pPr marL="1600200" indent="-228600" algn="l" rtl="0" eaLnBrk="1" fontAlgn="base" hangingPunct="1">
              <a:lnSpc>
                <a:spcPct val="90000"/>
              </a:lnSpc>
              <a:spcBef>
                <a:spcPts val="600"/>
              </a:spcBef>
              <a:spcAft>
                <a:spcPts val="600"/>
              </a:spcAft>
              <a:buClr>
                <a:schemeClr val="accent2"/>
              </a:buClr>
              <a:buFont typeface="Arial" charset="0"/>
              <a:buChar char="–"/>
              <a:defRPr sz="1600" kern="1200">
                <a:solidFill>
                  <a:schemeClr val="tx1"/>
                </a:solidFill>
                <a:latin typeface="+mn-lt"/>
                <a:ea typeface="MS PGothic" panose="020B0600070205080204" pitchFamily="34" charset="-128"/>
                <a:cs typeface="Lucida Sans Unicode" pitchFamily="34" charset="0"/>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Lucida Sans Unicode" pitchFamily="34" charset="0"/>
                <a:ea typeface="MS PGothic" panose="020B0600070205080204" pitchFamily="34" charset="-128"/>
                <a:cs typeface="Lucida Sans Unicode"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500" b="0" dirty="0" err="1" smtClean="0"/>
              <a:t>Dynatrace</a:t>
            </a:r>
            <a:r>
              <a:rPr lang="en-US" sz="2500" b="0" dirty="0" smtClean="0"/>
              <a:t> was instrumental in reducing our release cycle from </a:t>
            </a:r>
            <a:r>
              <a:rPr lang="en-US" sz="2500" dirty="0" smtClean="0"/>
              <a:t>4 times a year to once a month</a:t>
            </a:r>
            <a:r>
              <a:rPr lang="en-US" sz="2500" b="0" dirty="0" smtClean="0"/>
              <a:t>”  </a:t>
            </a:r>
          </a:p>
        </p:txBody>
      </p:sp>
      <p:sp>
        <p:nvSpPr>
          <p:cNvPr id="8" name="Rectangle 7"/>
          <p:cNvSpPr/>
          <p:nvPr/>
        </p:nvSpPr>
        <p:spPr>
          <a:xfrm>
            <a:off x="3613713" y="-140086"/>
            <a:ext cx="594634" cy="1569660"/>
          </a:xfrm>
          <a:prstGeom prst="rect">
            <a:avLst/>
          </a:prstGeom>
        </p:spPr>
        <p:txBody>
          <a:bodyPr wrap="none">
            <a:spAutoFit/>
          </a:bodyPr>
          <a:lstStyle/>
          <a:p>
            <a:pPr marL="228600" indent="-228600"/>
            <a:r>
              <a:rPr lang="en-US" sz="9600" dirty="0">
                <a:solidFill>
                  <a:schemeClr val="bg2"/>
                </a:solidFill>
                <a:latin typeface="Open Sans"/>
                <a:cs typeface="Open Sans"/>
              </a:rPr>
              <a:t>“</a:t>
            </a:r>
          </a:p>
        </p:txBody>
      </p:sp>
      <p:sp>
        <p:nvSpPr>
          <p:cNvPr id="9" name="Text Placeholder 6"/>
          <p:cNvSpPr txBox="1">
            <a:spLocks/>
          </p:cNvSpPr>
          <p:nvPr/>
        </p:nvSpPr>
        <p:spPr>
          <a:xfrm>
            <a:off x="3673121" y="4239784"/>
            <a:ext cx="7599888" cy="525820"/>
          </a:xfrm>
          <a:prstGeom prst="rect">
            <a:avLst/>
          </a:prstGeom>
        </p:spPr>
        <p:txBody>
          <a:bodyPr/>
          <a:lstStyle>
            <a:lvl1pPr marL="169863" indent="-169863" algn="l" rtl="0" eaLnBrk="1" fontAlgn="base" hangingPunct="1">
              <a:lnSpc>
                <a:spcPct val="90000"/>
              </a:lnSpc>
              <a:spcBef>
                <a:spcPts val="600"/>
              </a:spcBef>
              <a:spcAft>
                <a:spcPts val="600"/>
              </a:spcAft>
              <a:buClr>
                <a:schemeClr val="accent2"/>
              </a:buClr>
              <a:buFont typeface="Arial" charset="0"/>
              <a:buChar char="•"/>
              <a:defRPr sz="2400" kern="1200">
                <a:solidFill>
                  <a:schemeClr val="tx1"/>
                </a:solidFill>
                <a:latin typeface="+mn-lt"/>
                <a:ea typeface="MS PGothic" panose="020B0600070205080204" pitchFamily="34" charset="-128"/>
                <a:cs typeface="Lucida Sans Unicode" pitchFamily="34" charset="0"/>
              </a:defRPr>
            </a:lvl1pPr>
            <a:lvl2pPr marL="742950" indent="-285750" algn="l" rtl="0" eaLnBrk="1" fontAlgn="base" hangingPunct="1">
              <a:lnSpc>
                <a:spcPct val="90000"/>
              </a:lnSpc>
              <a:spcBef>
                <a:spcPts val="600"/>
              </a:spcBef>
              <a:spcAft>
                <a:spcPts val="600"/>
              </a:spcAft>
              <a:buClr>
                <a:schemeClr val="accent2"/>
              </a:buClr>
              <a:buFont typeface="Arial" charset="0"/>
              <a:buChar char="–"/>
              <a:defRPr sz="2200" kern="1200">
                <a:solidFill>
                  <a:schemeClr val="tx1"/>
                </a:solidFill>
                <a:latin typeface="+mn-lt"/>
                <a:ea typeface="MS PGothic" panose="020B0600070205080204" pitchFamily="34" charset="-128"/>
                <a:cs typeface="Lucida Sans Unicode" pitchFamily="34" charset="0"/>
              </a:defRPr>
            </a:lvl2pPr>
            <a:lvl3pPr marL="1143000" indent="-228600" algn="l" rtl="0" eaLnBrk="1" fontAlgn="base" hangingPunct="1">
              <a:lnSpc>
                <a:spcPct val="90000"/>
              </a:lnSpc>
              <a:spcBef>
                <a:spcPts val="600"/>
              </a:spcBef>
              <a:spcAft>
                <a:spcPts val="600"/>
              </a:spcAft>
              <a:buClr>
                <a:schemeClr val="accent2"/>
              </a:buClr>
              <a:buFont typeface="Arial" charset="0"/>
              <a:buChar char="•"/>
              <a:defRPr sz="2400" kern="1200">
                <a:solidFill>
                  <a:schemeClr val="tx1"/>
                </a:solidFill>
                <a:latin typeface="+mn-lt"/>
                <a:ea typeface="MS PGothic" panose="020B0600070205080204" pitchFamily="34" charset="-128"/>
                <a:cs typeface="Lucida Sans Unicode" pitchFamily="34" charset="0"/>
              </a:defRPr>
            </a:lvl3pPr>
            <a:lvl4pPr marL="1600200" indent="-228600" algn="l" rtl="0" eaLnBrk="1" fontAlgn="base" hangingPunct="1">
              <a:lnSpc>
                <a:spcPct val="90000"/>
              </a:lnSpc>
              <a:spcBef>
                <a:spcPts val="600"/>
              </a:spcBef>
              <a:spcAft>
                <a:spcPts val="600"/>
              </a:spcAft>
              <a:buClr>
                <a:schemeClr val="accent2"/>
              </a:buClr>
              <a:buFont typeface="Arial" charset="0"/>
              <a:buChar char="–"/>
              <a:defRPr sz="1600" kern="1200">
                <a:solidFill>
                  <a:schemeClr val="tx1"/>
                </a:solidFill>
                <a:latin typeface="+mn-lt"/>
                <a:ea typeface="MS PGothic" panose="020B0600070205080204" pitchFamily="34" charset="-128"/>
                <a:cs typeface="Lucida Sans Unicode" pitchFamily="34" charset="0"/>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Lucida Sans Unicode" pitchFamily="34" charset="0"/>
                <a:ea typeface="MS PGothic" panose="020B0600070205080204" pitchFamily="34" charset="-128"/>
                <a:cs typeface="Lucida Sans Unicode"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dirty="0" smtClean="0">
                <a:solidFill>
                  <a:schemeClr val="bg1"/>
                </a:solidFill>
              </a:rPr>
              <a:t>-</a:t>
            </a:r>
            <a:r>
              <a:rPr lang="en-US" sz="2200" dirty="0" err="1" smtClean="0">
                <a:solidFill>
                  <a:schemeClr val="bg1"/>
                </a:solidFill>
              </a:rPr>
              <a:t>Gopal</a:t>
            </a:r>
            <a:r>
              <a:rPr lang="en-US" sz="2200" dirty="0" smtClean="0">
                <a:solidFill>
                  <a:schemeClr val="bg1"/>
                </a:solidFill>
              </a:rPr>
              <a:t> </a:t>
            </a:r>
            <a:r>
              <a:rPr lang="en-US" sz="2200" dirty="0" err="1" smtClean="0">
                <a:solidFill>
                  <a:schemeClr val="bg1"/>
                </a:solidFill>
              </a:rPr>
              <a:t>Brugalette</a:t>
            </a:r>
            <a:r>
              <a:rPr lang="en-US" sz="2200" dirty="0" smtClean="0">
                <a:solidFill>
                  <a:schemeClr val="bg1"/>
                </a:solidFill>
              </a:rPr>
              <a:t>, Performance Architect</a:t>
            </a:r>
            <a:endParaRPr lang="en-US" sz="2200" dirty="0">
              <a:solidFill>
                <a:schemeClr val="bg1"/>
              </a:solidFill>
            </a:endParaRPr>
          </a:p>
        </p:txBody>
      </p:sp>
      <p:sp>
        <p:nvSpPr>
          <p:cNvPr id="10" name="Rectangle 9"/>
          <p:cNvSpPr/>
          <p:nvPr/>
        </p:nvSpPr>
        <p:spPr bwMode="auto">
          <a:xfrm>
            <a:off x="3468914" y="4876800"/>
            <a:ext cx="2191657" cy="166914"/>
          </a:xfrm>
          <a:prstGeom prst="rect">
            <a:avLst/>
          </a:prstGeom>
          <a:solidFill>
            <a:schemeClr val="tx1"/>
          </a:solidFill>
          <a:ln w="9525">
            <a:noFill/>
            <a:miter lim="800000"/>
            <a:headEnd/>
            <a:tailEnd/>
          </a:ln>
          <a:effectLst/>
        </p:spPr>
        <p:txBody>
          <a:bodyPr wrap="none" rtlCol="0" anchor="ctr"/>
          <a:lstStyle/>
          <a:p>
            <a:pPr algn="ctr"/>
            <a:endParaRPr lang="en-US"/>
          </a:p>
        </p:txBody>
      </p:sp>
    </p:spTree>
    <p:extLst>
      <p:ext uri="{BB962C8B-B14F-4D97-AF65-F5344CB8AC3E}">
        <p14:creationId xmlns:p14="http://schemas.microsoft.com/office/powerpoint/2010/main" val="263284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175" y="315516"/>
            <a:ext cx="7083425" cy="711994"/>
          </a:xfrm>
        </p:spPr>
        <p:txBody>
          <a:bodyPr/>
          <a:lstStyle/>
          <a:p>
            <a:r>
              <a:rPr lang="en-US" dirty="0" smtClean="0"/>
              <a:t>Internal CSC Successes using Dynatrace</a:t>
            </a:r>
            <a:endParaRPr lang="en-US" dirty="0"/>
          </a:p>
        </p:txBody>
      </p:sp>
      <p:sp>
        <p:nvSpPr>
          <p:cNvPr id="3" name="Content Placeholder 2"/>
          <p:cNvSpPr>
            <a:spLocks noGrp="1"/>
          </p:cNvSpPr>
          <p:nvPr>
            <p:ph idx="1"/>
          </p:nvPr>
        </p:nvSpPr>
        <p:spPr>
          <a:xfrm>
            <a:off x="0" y="1058958"/>
            <a:ext cx="9144000" cy="3797856"/>
          </a:xfrm>
        </p:spPr>
        <p:txBody>
          <a:bodyPr/>
          <a:lstStyle/>
          <a:p>
            <a:pPr>
              <a:defRPr/>
            </a:pPr>
            <a:r>
              <a:rPr lang="en-US" sz="2000" dirty="0" smtClean="0"/>
              <a:t>Incorporation into our software development lifecycle.</a:t>
            </a:r>
          </a:p>
          <a:p>
            <a:pPr lvl="1">
              <a:defRPr/>
            </a:pPr>
            <a:r>
              <a:rPr lang="en-US" sz="2000" dirty="0"/>
              <a:t>B</a:t>
            </a:r>
            <a:r>
              <a:rPr lang="en-US" sz="2000" dirty="0" smtClean="0"/>
              <a:t>ase development teams for our major products now use Dynatrace</a:t>
            </a:r>
          </a:p>
          <a:p>
            <a:pPr lvl="2">
              <a:defRPr/>
            </a:pPr>
            <a:r>
              <a:rPr lang="en-US" sz="2000" dirty="0" smtClean="0"/>
              <a:t>Exceed, POINT IN, Agency Link, </a:t>
            </a:r>
            <a:r>
              <a:rPr lang="en-US" sz="2000" dirty="0" err="1" smtClean="0"/>
              <a:t>Riskmaster</a:t>
            </a:r>
            <a:endParaRPr lang="en-US" sz="2000" dirty="0" smtClean="0"/>
          </a:p>
          <a:p>
            <a:pPr lvl="1">
              <a:defRPr/>
            </a:pPr>
            <a:r>
              <a:rPr lang="en-US" sz="2000" dirty="0" smtClean="0"/>
              <a:t>Performance Lab – all releases strictly tested using Dynatrace integration.</a:t>
            </a:r>
          </a:p>
          <a:p>
            <a:pPr lvl="1">
              <a:defRPr/>
            </a:pPr>
            <a:r>
              <a:rPr lang="en-US" sz="2000" dirty="0" smtClean="0"/>
              <a:t>Deployments went from months down to days.</a:t>
            </a:r>
          </a:p>
          <a:p>
            <a:pPr lvl="0">
              <a:defRPr/>
            </a:pPr>
            <a:r>
              <a:rPr lang="en-US" sz="2000" dirty="0"/>
              <a:t>Customer Relationships</a:t>
            </a:r>
          </a:p>
          <a:p>
            <a:pPr lvl="1">
              <a:defRPr/>
            </a:pPr>
            <a:r>
              <a:rPr lang="en-US" sz="2000" dirty="0"/>
              <a:t>Major impact to improving systems = happy customers</a:t>
            </a:r>
          </a:p>
          <a:p>
            <a:pPr lvl="1">
              <a:defRPr/>
            </a:pPr>
            <a:r>
              <a:rPr lang="en-US" sz="2000" dirty="0"/>
              <a:t>Sharing of session files / </a:t>
            </a:r>
            <a:r>
              <a:rPr lang="en-US" sz="2000" dirty="0" smtClean="0"/>
              <a:t>co-development with customers</a:t>
            </a:r>
            <a:endParaRPr lang="en-US" sz="2000" dirty="0"/>
          </a:p>
          <a:p>
            <a:pPr>
              <a:defRPr/>
            </a:pPr>
            <a:r>
              <a:rPr lang="en-US" sz="2000" dirty="0" smtClean="0"/>
              <a:t>Dynatrace displaced CA at CSC as the APM Vendor of Choice.</a:t>
            </a:r>
          </a:p>
          <a:p>
            <a:pPr lvl="1">
              <a:defRPr/>
            </a:pPr>
            <a:endParaRPr lang="en-US" sz="2000" dirty="0" smtClean="0"/>
          </a:p>
          <a:p>
            <a:pPr lvl="0">
              <a:buNone/>
              <a:defRPr/>
            </a:pPr>
            <a:endParaRPr lang="en-US" sz="2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082"/>
            <a:ext cx="1081106" cy="605738"/>
          </a:xfrm>
          <a:prstGeom prst="rect">
            <a:avLst/>
          </a:prstGeom>
        </p:spPr>
      </p:pic>
      <p:sp>
        <p:nvSpPr>
          <p:cNvPr id="5" name="Rectangle 4"/>
          <p:cNvSpPr/>
          <p:nvPr/>
        </p:nvSpPr>
        <p:spPr bwMode="auto">
          <a:xfrm>
            <a:off x="3468914" y="4876800"/>
            <a:ext cx="2191657" cy="166914"/>
          </a:xfrm>
          <a:prstGeom prst="rect">
            <a:avLst/>
          </a:prstGeom>
          <a:solidFill>
            <a:schemeClr val="tx1"/>
          </a:solidFill>
          <a:ln w="9525">
            <a:noFill/>
            <a:miter lim="800000"/>
            <a:headEnd/>
            <a:tailEnd/>
          </a:ln>
          <a:effectLst/>
        </p:spPr>
        <p:txBody>
          <a:bodyPr wrap="none" rtlCol="0" anchor="ctr"/>
          <a:lstStyle/>
          <a:p>
            <a:pPr algn="ctr"/>
            <a:endParaRPr lang="en-US"/>
          </a:p>
        </p:txBody>
      </p:sp>
    </p:spTree>
    <p:extLst>
      <p:ext uri="{BB962C8B-B14F-4D97-AF65-F5344CB8AC3E}">
        <p14:creationId xmlns:p14="http://schemas.microsoft.com/office/powerpoint/2010/main" val="1990714061"/>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600200" y="628650"/>
            <a:ext cx="2125980" cy="4229100"/>
          </a:xfrm>
          <a:prstGeom prst="rect">
            <a:avLst/>
          </a:prstGeom>
          <a:solidFill>
            <a:srgbClr val="EEF7FC"/>
          </a:solidFill>
          <a:ln w="9525">
            <a:noFill/>
            <a:miter lim="800000"/>
            <a:headEnd/>
            <a:tailEnd/>
          </a:ln>
          <a:effectLst>
            <a:outerShdw blurRad="127000" dist="38100" dir="2700000" sx="102000" sy="102000" algn="tl" rotWithShape="0">
              <a:prstClr val="black">
                <a:alpha val="40000"/>
              </a:prstClr>
            </a:outerShdw>
          </a:effectLst>
        </p:spPr>
        <p:txBody>
          <a:bodyPr wrap="none" rtlCol="0" anchor="ctr"/>
          <a:lstStyle/>
          <a:p>
            <a:pPr algn="ctr"/>
            <a:endParaRPr lang="en-US" sz="1350"/>
          </a:p>
        </p:txBody>
      </p:sp>
      <p:sp>
        <p:nvSpPr>
          <p:cNvPr id="5" name="Title 1"/>
          <p:cNvSpPr txBox="1">
            <a:spLocks/>
          </p:cNvSpPr>
          <p:nvPr/>
        </p:nvSpPr>
        <p:spPr>
          <a:xfrm>
            <a:off x="1401366" y="342900"/>
            <a:ext cx="6341269" cy="589360"/>
          </a:xfrm>
          <a:prstGeom prst="rect">
            <a:avLst/>
          </a:prstGeom>
        </p:spPr>
        <p:txBody>
          <a:bodyPr>
            <a:normAutofit/>
          </a:bodyPr>
          <a:lstStyle/>
          <a:p>
            <a:pPr defTabSz="708422" eaLnBrk="0" fontAlgn="base" hangingPunct="0">
              <a:lnSpc>
                <a:spcPct val="90000"/>
              </a:lnSpc>
              <a:spcBef>
                <a:spcPct val="40000"/>
              </a:spcBef>
              <a:spcAft>
                <a:spcPct val="0"/>
              </a:spcAft>
              <a:defRPr/>
            </a:pPr>
            <a:r>
              <a:rPr lang="en-US" sz="1650" b="1" kern="0" dirty="0">
                <a:solidFill>
                  <a:srgbClr val="777777"/>
                </a:solidFill>
                <a:latin typeface="+mj-lt"/>
                <a:ea typeface="+mj-ea"/>
                <a:cs typeface="+mj-cs"/>
              </a:rPr>
              <a:t>Internal Success – Measured at 6 Months </a:t>
            </a:r>
            <a:r>
              <a:rPr lang="en-US" sz="1650" b="1" kern="0" dirty="0">
                <a:solidFill>
                  <a:srgbClr val="FF0000"/>
                </a:solidFill>
                <a:latin typeface="+mj-lt"/>
                <a:ea typeface="+mj-ea"/>
                <a:cs typeface="+mj-cs"/>
              </a:rPr>
              <a:t>– Nov. 2012</a:t>
            </a:r>
          </a:p>
        </p:txBody>
      </p:sp>
      <p:sp>
        <p:nvSpPr>
          <p:cNvPr id="6" name="Content Placeholder 3"/>
          <p:cNvSpPr txBox="1">
            <a:spLocks/>
          </p:cNvSpPr>
          <p:nvPr/>
        </p:nvSpPr>
        <p:spPr>
          <a:xfrm>
            <a:off x="1657350" y="685800"/>
            <a:ext cx="2125980" cy="4171950"/>
          </a:xfrm>
          <a:prstGeom prst="rect">
            <a:avLst/>
          </a:prstGeom>
        </p:spPr>
        <p:txBody>
          <a:bodyPr>
            <a:noAutofit/>
          </a:bodyPr>
          <a:lstStyle/>
          <a:p>
            <a:pPr defTabSz="708422" eaLnBrk="0" fontAlgn="base" hangingPunct="0">
              <a:lnSpc>
                <a:spcPts val="1050"/>
              </a:lnSpc>
              <a:spcBef>
                <a:spcPct val="40000"/>
              </a:spcBef>
              <a:spcAft>
                <a:spcPct val="0"/>
              </a:spcAft>
              <a:buClr>
                <a:schemeClr val="tx2"/>
              </a:buClr>
              <a:defRPr/>
            </a:pPr>
            <a:r>
              <a:rPr lang="en-US" sz="1200" b="1" kern="0">
                <a:solidFill>
                  <a:schemeClr val="accent1">
                    <a:lumMod val="50000"/>
                  </a:schemeClr>
                </a:solidFill>
              </a:rPr>
              <a:t>THE CHALLENGE</a:t>
            </a:r>
          </a:p>
          <a:p>
            <a:pPr marL="137160" indent="-137160" defTabSz="708422" eaLnBrk="0" fontAlgn="base" hangingPunct="0">
              <a:spcBef>
                <a:spcPct val="40000"/>
              </a:spcBef>
              <a:spcAft>
                <a:spcPct val="0"/>
              </a:spcAft>
              <a:buClr>
                <a:schemeClr val="tx2"/>
              </a:buClr>
              <a:buSzPct val="150000"/>
              <a:buFontTx/>
              <a:buChar char="•"/>
              <a:defRPr/>
            </a:pPr>
            <a:r>
              <a:rPr lang="en-US" sz="1050" kern="0"/>
              <a:t>CSC’s P&amp;C solution provides leading insurance companies with the most advanced insurance software on the market via a globally connected network of outsourcing centers.</a:t>
            </a:r>
          </a:p>
          <a:p>
            <a:pPr marL="137160" indent="-137160" defTabSz="708422" eaLnBrk="0" fontAlgn="base" hangingPunct="0">
              <a:spcBef>
                <a:spcPct val="40000"/>
              </a:spcBef>
              <a:spcAft>
                <a:spcPct val="0"/>
              </a:spcAft>
              <a:buClr>
                <a:schemeClr val="tx2"/>
              </a:buClr>
              <a:buSzPct val="150000"/>
              <a:buFontTx/>
              <a:buChar char="•"/>
              <a:defRPr/>
            </a:pPr>
            <a:r>
              <a:rPr lang="en-US" sz="1050" kern="0"/>
              <a:t>Larger customers require extensive  software customization which introduces defects</a:t>
            </a:r>
          </a:p>
          <a:p>
            <a:pPr marL="137160" indent="-137160" defTabSz="708422" eaLnBrk="0" fontAlgn="base" hangingPunct="0">
              <a:spcBef>
                <a:spcPct val="40000"/>
              </a:spcBef>
              <a:spcAft>
                <a:spcPct val="0"/>
              </a:spcAft>
              <a:buClr>
                <a:schemeClr val="tx2"/>
              </a:buClr>
              <a:buSzPct val="150000"/>
              <a:buFontTx/>
              <a:buChar char="•"/>
              <a:defRPr/>
            </a:pPr>
            <a:r>
              <a:rPr lang="en-US" sz="1050" kern="0"/>
              <a:t>Serious defects involved “war rooms” of 6-12 people,  and could take 1-2 days to resolve.</a:t>
            </a:r>
          </a:p>
          <a:p>
            <a:pPr marL="137160" indent="-137160" defTabSz="708422" eaLnBrk="0" fontAlgn="base" hangingPunct="0">
              <a:spcBef>
                <a:spcPct val="40000"/>
              </a:spcBef>
              <a:spcAft>
                <a:spcPct val="0"/>
              </a:spcAft>
              <a:buClr>
                <a:schemeClr val="tx2"/>
              </a:buClr>
              <a:buSzPct val="150000"/>
              <a:buFontTx/>
              <a:buChar char="•"/>
              <a:defRPr/>
            </a:pPr>
            <a:r>
              <a:rPr lang="en-US" sz="1050" kern="0"/>
              <a:t>Defects are costly, disruptive and time-consuming to resolve, especially for “live” customers.  </a:t>
            </a:r>
          </a:p>
          <a:p>
            <a:pPr marL="137160" indent="-137160" defTabSz="708422" eaLnBrk="0" fontAlgn="base" hangingPunct="0">
              <a:spcBef>
                <a:spcPct val="40000"/>
              </a:spcBef>
              <a:spcAft>
                <a:spcPct val="0"/>
              </a:spcAft>
              <a:buClr>
                <a:schemeClr val="tx2"/>
              </a:buClr>
              <a:buSzPct val="150000"/>
              <a:buFontTx/>
              <a:buChar char="•"/>
              <a:defRPr/>
            </a:pPr>
            <a:r>
              <a:rPr lang="en-US" sz="1050" kern="0"/>
              <a:t>The Arch Insurance project alone generated 2963 defects which cost &gt;$1.33M to resolve</a:t>
            </a:r>
          </a:p>
          <a:p>
            <a:pPr marL="137160" indent="-137160" defTabSz="708422" eaLnBrk="0" fontAlgn="base" hangingPunct="0">
              <a:spcBef>
                <a:spcPct val="40000"/>
              </a:spcBef>
              <a:spcAft>
                <a:spcPct val="0"/>
              </a:spcAft>
              <a:buClr>
                <a:schemeClr val="tx2"/>
              </a:buClr>
              <a:buSzPct val="150000"/>
              <a:buFontTx/>
              <a:buChar char="•"/>
              <a:defRPr/>
            </a:pPr>
            <a:r>
              <a:rPr lang="en-US" sz="1050" kern="0"/>
              <a:t>Defects impact SLAs – bug fix delays result in additional costs</a:t>
            </a:r>
            <a:endParaRPr lang="en-US" sz="1050" kern="0" dirty="0"/>
          </a:p>
        </p:txBody>
      </p:sp>
      <p:sp>
        <p:nvSpPr>
          <p:cNvPr id="7" name="Rectangle 6"/>
          <p:cNvSpPr/>
          <p:nvPr/>
        </p:nvSpPr>
        <p:spPr bwMode="auto">
          <a:xfrm>
            <a:off x="5257800" y="742950"/>
            <a:ext cx="2125980" cy="4114800"/>
          </a:xfrm>
          <a:prstGeom prst="rect">
            <a:avLst/>
          </a:prstGeom>
          <a:solidFill>
            <a:srgbClr val="EEF7FC"/>
          </a:solidFill>
          <a:ln w="9525">
            <a:noFill/>
            <a:miter lim="800000"/>
            <a:headEnd/>
            <a:tailEnd/>
          </a:ln>
          <a:effectLst>
            <a:outerShdw blurRad="127000" dist="38100" dir="2700000" sx="102000" sy="102000" algn="tl" rotWithShape="0">
              <a:prstClr val="black">
                <a:alpha val="40000"/>
              </a:prstClr>
            </a:outerShdw>
          </a:effectLst>
        </p:spPr>
        <p:txBody>
          <a:bodyPr wrap="none" rtlCol="0" anchor="ctr"/>
          <a:lstStyle/>
          <a:p>
            <a:pPr algn="ctr"/>
            <a:endParaRPr lang="en-US" sz="1350"/>
          </a:p>
        </p:txBody>
      </p:sp>
      <p:sp>
        <p:nvSpPr>
          <p:cNvPr id="8" name="Content Placeholder 3"/>
          <p:cNvSpPr txBox="1">
            <a:spLocks/>
          </p:cNvSpPr>
          <p:nvPr/>
        </p:nvSpPr>
        <p:spPr>
          <a:xfrm>
            <a:off x="5200650" y="742950"/>
            <a:ext cx="2125980" cy="3657600"/>
          </a:xfrm>
          <a:prstGeom prst="rect">
            <a:avLst/>
          </a:prstGeom>
        </p:spPr>
        <p:txBody>
          <a:bodyPr vert="horz" lIns="68580" tIns="34290" rIns="68580" bIns="34290" rtlCol="0">
            <a:noAutofit/>
          </a:bodyPr>
          <a:lstStyle>
            <a:lvl1pPr marL="342900" indent="-342900" algn="l" defTabSz="914400" rtl="0" eaLnBrk="1" latinLnBrk="0" hangingPunct="1">
              <a:lnSpc>
                <a:spcPct val="90000"/>
              </a:lnSpc>
              <a:spcBef>
                <a:spcPts val="600"/>
              </a:spcBef>
              <a:spcAft>
                <a:spcPts val="600"/>
              </a:spcAft>
              <a:buFont typeface="Arial" pitchFamily="34" charset="0"/>
              <a:buChar char="•"/>
              <a:defRPr sz="2400" kern="1200" spc="0" baseline="0">
                <a:solidFill>
                  <a:schemeClr val="tx1"/>
                </a:solidFill>
                <a:latin typeface="+mn-lt"/>
                <a:ea typeface="+mn-ea"/>
                <a:cs typeface="Lucida Sans Unicode" pitchFamily="34" charset="0"/>
              </a:defRPr>
            </a:lvl1pPr>
            <a:lvl2pPr marL="742950" indent="-285750" algn="l" defTabSz="914400" rtl="0" eaLnBrk="1" latinLnBrk="0" hangingPunct="1">
              <a:lnSpc>
                <a:spcPct val="90000"/>
              </a:lnSpc>
              <a:spcBef>
                <a:spcPts val="600"/>
              </a:spcBef>
              <a:spcAft>
                <a:spcPts val="600"/>
              </a:spcAft>
              <a:buFont typeface="Arial" pitchFamily="34" charset="0"/>
              <a:buChar char="–"/>
              <a:defRPr sz="2200" kern="1200" spc="0" baseline="0">
                <a:solidFill>
                  <a:schemeClr val="tx1"/>
                </a:solidFill>
                <a:latin typeface="+mn-lt"/>
                <a:ea typeface="+mn-ea"/>
                <a:cs typeface="Lucida Sans Unicode" pitchFamily="34" charset="0"/>
              </a:defRPr>
            </a:lvl2pPr>
            <a:lvl3pPr marL="1143000" indent="-228600" algn="l" defTabSz="914400" rtl="0" eaLnBrk="1" latinLnBrk="0" hangingPunct="1">
              <a:lnSpc>
                <a:spcPct val="90000"/>
              </a:lnSpc>
              <a:spcBef>
                <a:spcPts val="600"/>
              </a:spcBef>
              <a:spcAft>
                <a:spcPts val="600"/>
              </a:spcAft>
              <a:buFont typeface="Arial" pitchFamily="34" charset="0"/>
              <a:buChar char="•"/>
              <a:defRPr sz="1800" kern="1200" spc="0" baseline="0">
                <a:solidFill>
                  <a:schemeClr val="tx1"/>
                </a:solidFill>
                <a:latin typeface="+mn-lt"/>
                <a:ea typeface="+mn-ea"/>
                <a:cs typeface="Lucida Sans Unicode" pitchFamily="34" charset="0"/>
              </a:defRPr>
            </a:lvl3pPr>
            <a:lvl4pPr marL="1600200" indent="-228600" algn="l" defTabSz="914400" rtl="0" eaLnBrk="1" latinLnBrk="0" hangingPunct="1">
              <a:lnSpc>
                <a:spcPct val="90000"/>
              </a:lnSpc>
              <a:spcBef>
                <a:spcPts val="600"/>
              </a:spcBef>
              <a:spcAft>
                <a:spcPts val="600"/>
              </a:spcAft>
              <a:buFont typeface="Arial" pitchFamily="34" charset="0"/>
              <a:buChar char="–"/>
              <a:defRPr sz="1600" kern="1200" spc="0" baseline="0">
                <a:solidFill>
                  <a:schemeClr val="tx1"/>
                </a:solidFill>
                <a:latin typeface="+mn-lt"/>
                <a:ea typeface="+mn-ea"/>
                <a:cs typeface="Lucida Sans Unicode" pitchFamily="34" charset="0"/>
              </a:defRPr>
            </a:lvl4pPr>
            <a:lvl5pPr marL="2057400" indent="-228600" algn="l" defTabSz="914400" rtl="0" eaLnBrk="1" latinLnBrk="0" hangingPunct="1">
              <a:spcBef>
                <a:spcPct val="20000"/>
              </a:spcBef>
              <a:buFont typeface="Arial" pitchFamily="34" charset="0"/>
              <a:buChar char="»"/>
              <a:defRPr sz="1600" kern="1200" spc="0">
                <a:solidFill>
                  <a:schemeClr val="tx1"/>
                </a:solidFill>
                <a:latin typeface="+mn-lt"/>
                <a:ea typeface="+mn-ea"/>
                <a:cs typeface="Lucida Sans Unicode"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1050"/>
              </a:lnSpc>
              <a:buNone/>
            </a:pPr>
            <a:r>
              <a:rPr lang="en-US" sz="1200" b="1" dirty="0">
                <a:solidFill>
                  <a:schemeClr val="accent1">
                    <a:lumMod val="50000"/>
                  </a:schemeClr>
                </a:solidFill>
              </a:rPr>
              <a:t>THE BUSINESS BENEFITS</a:t>
            </a:r>
          </a:p>
          <a:p>
            <a:pPr marL="137160" indent="-137160">
              <a:lnSpc>
                <a:spcPct val="100000"/>
              </a:lnSpc>
              <a:spcBef>
                <a:spcPts val="0"/>
              </a:spcBef>
              <a:spcAft>
                <a:spcPts val="225"/>
              </a:spcAft>
              <a:buSzPct val="150000"/>
            </a:pPr>
            <a:r>
              <a:rPr lang="en-US" sz="1050" b="1" dirty="0">
                <a:solidFill>
                  <a:srgbClr val="C00000"/>
                </a:solidFill>
              </a:rPr>
              <a:t>dynaTrace has reduced the cost of fixing defects by about 40%</a:t>
            </a:r>
          </a:p>
          <a:p>
            <a:pPr marL="137160" indent="-137160">
              <a:lnSpc>
                <a:spcPct val="100000"/>
              </a:lnSpc>
              <a:spcBef>
                <a:spcPts val="0"/>
              </a:spcBef>
              <a:spcAft>
                <a:spcPts val="225"/>
              </a:spcAft>
              <a:buSzPct val="150000"/>
            </a:pPr>
            <a:r>
              <a:rPr lang="en-US" sz="1050" dirty="0"/>
              <a:t>Prior to using dT, a typical defect would cost about $449 to fix.</a:t>
            </a:r>
          </a:p>
          <a:p>
            <a:pPr marL="137160" indent="-137160">
              <a:lnSpc>
                <a:spcPct val="100000"/>
              </a:lnSpc>
              <a:spcBef>
                <a:spcPts val="0"/>
              </a:spcBef>
              <a:spcAft>
                <a:spcPts val="225"/>
              </a:spcAft>
              <a:buSzPct val="150000"/>
            </a:pPr>
            <a:r>
              <a:rPr lang="en-US" sz="1050" b="1" dirty="0">
                <a:solidFill>
                  <a:srgbClr val="C00000"/>
                </a:solidFill>
              </a:rPr>
              <a:t>Using dT, 80% of defects can be found and resolved</a:t>
            </a:r>
            <a:r>
              <a:rPr lang="en-US" sz="1050" dirty="0"/>
              <a:t> at a cost of about $225</a:t>
            </a:r>
          </a:p>
          <a:p>
            <a:pPr marL="137160" indent="-137160">
              <a:lnSpc>
                <a:spcPct val="100000"/>
              </a:lnSpc>
              <a:spcBef>
                <a:spcPts val="0"/>
              </a:spcBef>
              <a:spcAft>
                <a:spcPts val="225"/>
              </a:spcAft>
              <a:buSzPct val="150000"/>
            </a:pPr>
            <a:r>
              <a:rPr lang="en-US" sz="1050" dirty="0"/>
              <a:t>Swiss RE : 3,885 defects </a:t>
            </a:r>
          </a:p>
          <a:p>
            <a:pPr marL="137160" indent="-137160">
              <a:lnSpc>
                <a:spcPct val="100000"/>
              </a:lnSpc>
              <a:spcBef>
                <a:spcPts val="0"/>
              </a:spcBef>
              <a:spcAft>
                <a:spcPts val="225"/>
              </a:spcAft>
              <a:buSzPct val="150000"/>
            </a:pPr>
            <a:r>
              <a:rPr lang="en-US" sz="1050" dirty="0"/>
              <a:t>Without dT</a:t>
            </a:r>
          </a:p>
          <a:p>
            <a:pPr marL="437198" lvl="1" indent="-137160">
              <a:lnSpc>
                <a:spcPct val="100000"/>
              </a:lnSpc>
              <a:spcBef>
                <a:spcPts val="0"/>
              </a:spcBef>
              <a:spcAft>
                <a:spcPts val="225"/>
              </a:spcAft>
              <a:buSzPct val="150000"/>
            </a:pPr>
            <a:r>
              <a:rPr lang="en-US" sz="900" dirty="0"/>
              <a:t>3,885 defects @ $449 = $1.744M</a:t>
            </a:r>
          </a:p>
          <a:p>
            <a:pPr marL="137160" indent="-137160">
              <a:lnSpc>
                <a:spcPct val="100000"/>
              </a:lnSpc>
              <a:spcBef>
                <a:spcPts val="0"/>
              </a:spcBef>
              <a:spcAft>
                <a:spcPts val="225"/>
              </a:spcAft>
              <a:buSzPct val="150000"/>
            </a:pPr>
            <a:r>
              <a:rPr lang="en-US" sz="1050" dirty="0"/>
              <a:t>With dT</a:t>
            </a:r>
          </a:p>
          <a:p>
            <a:pPr marL="437198" lvl="1" indent="-137160">
              <a:lnSpc>
                <a:spcPct val="100000"/>
              </a:lnSpc>
              <a:spcBef>
                <a:spcPts val="0"/>
              </a:spcBef>
              <a:spcAft>
                <a:spcPts val="225"/>
              </a:spcAft>
              <a:buSzPct val="150000"/>
            </a:pPr>
            <a:r>
              <a:rPr lang="en-US" sz="900" dirty="0"/>
              <a:t>80% fixed@ $225 = $699K</a:t>
            </a:r>
          </a:p>
          <a:p>
            <a:pPr marL="437198" lvl="1" indent="-137160">
              <a:lnSpc>
                <a:spcPct val="100000"/>
              </a:lnSpc>
              <a:spcBef>
                <a:spcPts val="0"/>
              </a:spcBef>
              <a:spcAft>
                <a:spcPts val="225"/>
              </a:spcAft>
              <a:buSzPct val="150000"/>
            </a:pPr>
            <a:r>
              <a:rPr lang="en-US" sz="900" dirty="0"/>
              <a:t>20% fixed@ $449 = $349K</a:t>
            </a:r>
          </a:p>
          <a:p>
            <a:pPr marL="437198" lvl="1" indent="-137160">
              <a:lnSpc>
                <a:spcPct val="100000"/>
              </a:lnSpc>
              <a:spcBef>
                <a:spcPts val="0"/>
              </a:spcBef>
              <a:spcAft>
                <a:spcPts val="225"/>
              </a:spcAft>
              <a:buSzPct val="150000"/>
            </a:pPr>
            <a:r>
              <a:rPr lang="en-US" sz="900" dirty="0"/>
              <a:t>Total cost = $1.048M</a:t>
            </a:r>
          </a:p>
          <a:p>
            <a:pPr marL="437198" lvl="1" indent="-137160">
              <a:lnSpc>
                <a:spcPct val="100000"/>
              </a:lnSpc>
              <a:spcBef>
                <a:spcPts val="0"/>
              </a:spcBef>
              <a:spcAft>
                <a:spcPts val="225"/>
              </a:spcAft>
              <a:buSzPct val="150000"/>
            </a:pPr>
            <a:r>
              <a:rPr lang="en-US" sz="900" b="1" dirty="0">
                <a:solidFill>
                  <a:srgbClr val="C00000"/>
                </a:solidFill>
              </a:rPr>
              <a:t>Savings = $696K (40%) in 5 mos.</a:t>
            </a:r>
          </a:p>
          <a:p>
            <a:pPr marL="137160" indent="-137160">
              <a:lnSpc>
                <a:spcPct val="100000"/>
              </a:lnSpc>
              <a:spcBef>
                <a:spcPts val="0"/>
              </a:spcBef>
              <a:spcAft>
                <a:spcPts val="225"/>
              </a:spcAft>
              <a:buSzPct val="150000"/>
            </a:pPr>
            <a:r>
              <a:rPr lang="en-US" sz="1050" b="1" dirty="0">
                <a:solidFill>
                  <a:srgbClr val="C00000"/>
                </a:solidFill>
              </a:rPr>
              <a:t>Improved the quality of SLA reporting &amp; tracking violations</a:t>
            </a:r>
            <a:endParaRPr lang="en-US" sz="750" dirty="0"/>
          </a:p>
        </p:txBody>
      </p:sp>
      <p:sp>
        <p:nvSpPr>
          <p:cNvPr id="9" name="Rectangle 8"/>
          <p:cNvSpPr/>
          <p:nvPr/>
        </p:nvSpPr>
        <p:spPr bwMode="auto">
          <a:xfrm>
            <a:off x="3468914" y="4876800"/>
            <a:ext cx="2191657" cy="166914"/>
          </a:xfrm>
          <a:prstGeom prst="rect">
            <a:avLst/>
          </a:prstGeom>
          <a:solidFill>
            <a:schemeClr val="tx1"/>
          </a:solidFill>
          <a:ln w="9525">
            <a:noFill/>
            <a:miter lim="800000"/>
            <a:headEnd/>
            <a:tailEnd/>
          </a:ln>
          <a:effectLst/>
        </p:spPr>
        <p:txBody>
          <a:bodyPr wrap="none" rtlCol="0" anchor="ctr"/>
          <a:lstStyle/>
          <a:p>
            <a:pPr algn="ctr"/>
            <a:endParaRPr lang="en-US"/>
          </a:p>
        </p:txBody>
      </p:sp>
    </p:spTree>
    <p:extLst>
      <p:ext uri="{BB962C8B-B14F-4D97-AF65-F5344CB8AC3E}">
        <p14:creationId xmlns:p14="http://schemas.microsoft.com/office/powerpoint/2010/main" val="1039989399"/>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45166" y="476549"/>
            <a:ext cx="4643322" cy="507831"/>
          </a:xfrm>
          <a:prstGeom prst="rect">
            <a:avLst/>
          </a:prstGeom>
          <a:noFill/>
        </p:spPr>
        <p:txBody>
          <a:bodyPr wrap="none" rtlCol="0">
            <a:spAutoFit/>
          </a:bodyPr>
          <a:lstStyle/>
          <a:p>
            <a:pPr marL="171450" indent="-171450"/>
            <a:r>
              <a:rPr lang="en-US" sz="2700" dirty="0">
                <a:solidFill>
                  <a:schemeClr val="accent1">
                    <a:lumMod val="75000"/>
                  </a:schemeClr>
                </a:solidFill>
              </a:rPr>
              <a:t>ROME WAS NOT BUILT IN A DAY</a:t>
            </a:r>
          </a:p>
        </p:txBody>
      </p:sp>
      <p:sp>
        <p:nvSpPr>
          <p:cNvPr id="8" name="TextBox 7"/>
          <p:cNvSpPr txBox="1"/>
          <p:nvPr/>
        </p:nvSpPr>
        <p:spPr>
          <a:xfrm>
            <a:off x="1069403" y="1619827"/>
            <a:ext cx="2855590" cy="646331"/>
          </a:xfrm>
          <a:prstGeom prst="rect">
            <a:avLst/>
          </a:prstGeom>
          <a:noFill/>
        </p:spPr>
        <p:txBody>
          <a:bodyPr wrap="none" rtlCol="0">
            <a:spAutoFit/>
          </a:bodyPr>
          <a:lstStyle/>
          <a:p>
            <a:pPr marL="171450" indent="-171450"/>
            <a:r>
              <a:rPr lang="en-US" sz="3600" dirty="0">
                <a:solidFill>
                  <a:schemeClr val="accent2">
                    <a:lumMod val="75000"/>
                  </a:schemeClr>
                </a:solidFill>
              </a:rPr>
              <a:t>SPONSORSHIP</a:t>
            </a:r>
          </a:p>
        </p:txBody>
      </p:sp>
      <p:sp>
        <p:nvSpPr>
          <p:cNvPr id="9" name="TextBox 8"/>
          <p:cNvSpPr txBox="1"/>
          <p:nvPr/>
        </p:nvSpPr>
        <p:spPr>
          <a:xfrm>
            <a:off x="3290300" y="2277617"/>
            <a:ext cx="4544962" cy="715581"/>
          </a:xfrm>
          <a:prstGeom prst="rect">
            <a:avLst/>
          </a:prstGeom>
          <a:noFill/>
        </p:spPr>
        <p:txBody>
          <a:bodyPr wrap="none" rtlCol="0">
            <a:spAutoFit/>
          </a:bodyPr>
          <a:lstStyle/>
          <a:p>
            <a:pPr marL="171450" indent="-171450"/>
            <a:r>
              <a:rPr lang="en-US" sz="4050" dirty="0">
                <a:solidFill>
                  <a:schemeClr val="accent4">
                    <a:lumMod val="75000"/>
                  </a:schemeClr>
                </a:solidFill>
              </a:rPr>
              <a:t>DON’T</a:t>
            </a:r>
            <a:r>
              <a:rPr lang="en-US" sz="3000" dirty="0">
                <a:solidFill>
                  <a:schemeClr val="accent4">
                    <a:lumMod val="75000"/>
                  </a:schemeClr>
                </a:solidFill>
              </a:rPr>
              <a:t> BE </a:t>
            </a:r>
            <a:r>
              <a:rPr lang="en-US" sz="3000" i="1" dirty="0">
                <a:solidFill>
                  <a:schemeClr val="accent4">
                    <a:lumMod val="75000"/>
                  </a:schemeClr>
                </a:solidFill>
              </a:rPr>
              <a:t>AFRAID</a:t>
            </a:r>
            <a:r>
              <a:rPr lang="en-US" sz="3000" dirty="0">
                <a:solidFill>
                  <a:schemeClr val="accent4">
                    <a:lumMod val="75000"/>
                  </a:schemeClr>
                </a:solidFill>
              </a:rPr>
              <a:t> TO FAIL</a:t>
            </a:r>
          </a:p>
        </p:txBody>
      </p:sp>
      <p:sp>
        <p:nvSpPr>
          <p:cNvPr id="5" name="TextBox 4"/>
          <p:cNvSpPr txBox="1"/>
          <p:nvPr/>
        </p:nvSpPr>
        <p:spPr>
          <a:xfrm>
            <a:off x="6391469" y="3459565"/>
            <a:ext cx="2142846" cy="1077218"/>
          </a:xfrm>
          <a:prstGeom prst="rect">
            <a:avLst/>
          </a:prstGeom>
          <a:noFill/>
        </p:spPr>
        <p:txBody>
          <a:bodyPr wrap="square" rtlCol="0">
            <a:spAutoFit/>
          </a:bodyPr>
          <a:lstStyle/>
          <a:p>
            <a:pPr marL="171450" indent="-171450" algn="ctr"/>
            <a:r>
              <a:rPr lang="en-US" sz="4400" u="sng" dirty="0">
                <a:solidFill>
                  <a:schemeClr val="bg2">
                    <a:lumMod val="50000"/>
                  </a:schemeClr>
                </a:solidFill>
              </a:rPr>
              <a:t>TALENT</a:t>
            </a:r>
            <a:endParaRPr lang="en-US" sz="4400" dirty="0">
              <a:solidFill>
                <a:schemeClr val="bg2">
                  <a:lumMod val="50000"/>
                </a:schemeClr>
              </a:solidFill>
            </a:endParaRPr>
          </a:p>
          <a:p>
            <a:pPr marL="171450" indent="-171450" algn="ctr"/>
            <a:r>
              <a:rPr lang="en-US" dirty="0">
                <a:solidFill>
                  <a:schemeClr val="bg2">
                    <a:lumMod val="50000"/>
                  </a:schemeClr>
                </a:solidFill>
              </a:rPr>
              <a:t>KNOWLEDGE</a:t>
            </a:r>
          </a:p>
        </p:txBody>
      </p:sp>
      <p:sp>
        <p:nvSpPr>
          <p:cNvPr id="7" name="TextBox 6"/>
          <p:cNvSpPr txBox="1"/>
          <p:nvPr/>
        </p:nvSpPr>
        <p:spPr>
          <a:xfrm>
            <a:off x="0" y="1003731"/>
            <a:ext cx="9133654" cy="646331"/>
          </a:xfrm>
          <a:prstGeom prst="rect">
            <a:avLst/>
          </a:prstGeom>
          <a:noFill/>
        </p:spPr>
        <p:txBody>
          <a:bodyPr wrap="none" rtlCol="0">
            <a:spAutoFit/>
          </a:bodyPr>
          <a:lstStyle/>
          <a:p>
            <a:pPr marL="171450" indent="-171450"/>
            <a:r>
              <a:rPr lang="en-US" sz="3600" dirty="0" smtClean="0">
                <a:solidFill>
                  <a:schemeClr val="accent3"/>
                </a:solidFill>
              </a:rPr>
              <a:t>Tie code quality and performance to developers</a:t>
            </a:r>
            <a:endParaRPr lang="en-US" sz="3600" dirty="0">
              <a:solidFill>
                <a:schemeClr val="accent3"/>
              </a:solidFill>
            </a:endParaRPr>
          </a:p>
        </p:txBody>
      </p:sp>
      <p:sp>
        <p:nvSpPr>
          <p:cNvPr id="10" name="TextBox 9"/>
          <p:cNvSpPr txBox="1"/>
          <p:nvPr/>
        </p:nvSpPr>
        <p:spPr>
          <a:xfrm>
            <a:off x="522219" y="3101774"/>
            <a:ext cx="4610429" cy="715581"/>
          </a:xfrm>
          <a:prstGeom prst="rect">
            <a:avLst/>
          </a:prstGeom>
          <a:noFill/>
        </p:spPr>
        <p:txBody>
          <a:bodyPr wrap="none" rtlCol="0">
            <a:spAutoFit/>
          </a:bodyPr>
          <a:lstStyle/>
          <a:p>
            <a:pPr marL="171450" indent="-171450"/>
            <a:r>
              <a:rPr lang="en-US" sz="4050" dirty="0" smtClean="0">
                <a:solidFill>
                  <a:srgbClr val="0070C0"/>
                </a:solidFill>
              </a:rPr>
              <a:t>Share your successes</a:t>
            </a:r>
            <a:endParaRPr lang="en-US" sz="3000" dirty="0">
              <a:solidFill>
                <a:srgbClr val="0070C0"/>
              </a:solidFill>
            </a:endParaRPr>
          </a:p>
        </p:txBody>
      </p:sp>
      <p:sp>
        <p:nvSpPr>
          <p:cNvPr id="11" name="Rectangle 10"/>
          <p:cNvSpPr/>
          <p:nvPr/>
        </p:nvSpPr>
        <p:spPr bwMode="auto">
          <a:xfrm>
            <a:off x="3468914" y="4876800"/>
            <a:ext cx="2191657" cy="166914"/>
          </a:xfrm>
          <a:prstGeom prst="rect">
            <a:avLst/>
          </a:prstGeom>
          <a:solidFill>
            <a:schemeClr val="tx1"/>
          </a:solidFill>
          <a:ln w="9525">
            <a:noFill/>
            <a:miter lim="800000"/>
            <a:headEnd/>
            <a:tailEnd/>
          </a:ln>
          <a:effectLst/>
        </p:spPr>
        <p:txBody>
          <a:bodyPr wrap="none" rtlCol="0" anchor="ctr"/>
          <a:lstStyle/>
          <a:p>
            <a:pPr algn="ctr"/>
            <a:endParaRPr lang="en-US"/>
          </a:p>
        </p:txBody>
      </p:sp>
    </p:spTree>
    <p:extLst>
      <p:ext uri="{BB962C8B-B14F-4D97-AF65-F5344CB8AC3E}">
        <p14:creationId xmlns:p14="http://schemas.microsoft.com/office/powerpoint/2010/main" val="140365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900" decel="100000" fill="hold"/>
                                        <p:tgtEl>
                                          <p:spTgt spid="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2" presetClass="entr" presetSubtype="8"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p:tgtEl>
                                          <p:spTgt spid="8"/>
                                        </p:tgtEl>
                                        <p:attrNameLst>
                                          <p:attrName>ppt_x</p:attrName>
                                        </p:attrNameLst>
                                      </p:cBhvr>
                                      <p:tavLst>
                                        <p:tav tm="0">
                                          <p:val>
                                            <p:strVal val="#ppt_x-#ppt_w*1.125000"/>
                                          </p:val>
                                        </p:tav>
                                        <p:tav tm="100000">
                                          <p:val>
                                            <p:strVal val="#ppt_x"/>
                                          </p:val>
                                        </p:tav>
                                      </p:tavLst>
                                    </p:anim>
                                    <p:animEffect transition="in" filter="wipe(right)">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8"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p:tgtEl>
                                          <p:spTgt spid="7"/>
                                        </p:tgtEl>
                                        <p:attrNameLst>
                                          <p:attrName>ppt_x</p:attrName>
                                        </p:attrNameLst>
                                      </p:cBhvr>
                                      <p:tavLst>
                                        <p:tav tm="0">
                                          <p:val>
                                            <p:strVal val="#ppt_x-#ppt_w*1.125000"/>
                                          </p:val>
                                        </p:tav>
                                        <p:tav tm="100000">
                                          <p:val>
                                            <p:strVal val="#ppt_x"/>
                                          </p:val>
                                        </p:tav>
                                      </p:tavLst>
                                    </p:anim>
                                    <p:animEffect transition="in" filter="wipe(right)">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000"/>
                                        <p:tgtEl>
                                          <p:spTgt spid="10"/>
                                        </p:tgtEl>
                                      </p:cBhvr>
                                    </p:animEffect>
                                    <p:anim calcmode="lin" valueType="num">
                                      <p:cBhvr>
                                        <p:cTn id="40" dur="1000" fill="hold"/>
                                        <p:tgtEl>
                                          <p:spTgt spid="10"/>
                                        </p:tgtEl>
                                        <p:attrNameLst>
                                          <p:attrName>ppt_x</p:attrName>
                                        </p:attrNameLst>
                                      </p:cBhvr>
                                      <p:tavLst>
                                        <p:tav tm="0">
                                          <p:val>
                                            <p:strVal val="#ppt_x"/>
                                          </p:val>
                                        </p:tav>
                                        <p:tav tm="100000">
                                          <p:val>
                                            <p:strVal val="#ppt_x"/>
                                          </p:val>
                                        </p:tav>
                                      </p:tavLst>
                                    </p:anim>
                                    <p:anim calcmode="lin" valueType="num">
                                      <p:cBhvr>
                                        <p:cTn id="4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5" grpId="0"/>
      <p:bldP spid="7" grpId="0"/>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4856672"/>
          </a:xfrm>
          <a:prstGeom prst="rect">
            <a:avLst/>
          </a:prstGeom>
        </p:spPr>
      </p:pic>
      <p:sp>
        <p:nvSpPr>
          <p:cNvPr id="6" name="Rectangle 5"/>
          <p:cNvSpPr/>
          <p:nvPr/>
        </p:nvSpPr>
        <p:spPr bwMode="auto">
          <a:xfrm>
            <a:off x="0" y="0"/>
            <a:ext cx="9144000" cy="4856672"/>
          </a:xfrm>
          <a:prstGeom prst="rect">
            <a:avLst/>
          </a:prstGeom>
          <a:solidFill>
            <a:schemeClr val="tx1">
              <a:alpha val="71000"/>
            </a:schemeClr>
          </a:solidFill>
          <a:ln w="9525">
            <a:noFill/>
            <a:miter lim="800000"/>
            <a:headEnd/>
            <a:tailEnd/>
          </a:ln>
          <a:effectLst/>
        </p:spPr>
        <p:txBody>
          <a:bodyPr wrap="none" rtlCol="0" anchor="ctr"/>
          <a:lstStyle/>
          <a:p>
            <a:pPr algn="ctr"/>
            <a:endParaRPr lang="en-US"/>
          </a:p>
        </p:txBody>
      </p:sp>
      <p:sp>
        <p:nvSpPr>
          <p:cNvPr id="5" name="Content Placeholder 4"/>
          <p:cNvSpPr>
            <a:spLocks noGrp="1"/>
          </p:cNvSpPr>
          <p:nvPr>
            <p:ph sz="quarter" idx="11"/>
          </p:nvPr>
        </p:nvSpPr>
        <p:spPr>
          <a:xfrm>
            <a:off x="312738" y="958875"/>
            <a:ext cx="8245475" cy="3751781"/>
          </a:xfrm>
        </p:spPr>
        <p:txBody>
          <a:bodyPr anchor="ctr"/>
          <a:lstStyle/>
          <a:p>
            <a:r>
              <a:rPr lang="en-US" sz="2800" dirty="0" smtClean="0">
                <a:solidFill>
                  <a:schemeClr val="bg1"/>
                </a:solidFill>
              </a:rPr>
              <a:t>It starts and end with the user - </a:t>
            </a:r>
            <a:r>
              <a:rPr lang="en-US" sz="2800" dirty="0">
                <a:solidFill>
                  <a:schemeClr val="bg1"/>
                </a:solidFill>
              </a:rPr>
              <a:t>Not the app</a:t>
            </a:r>
          </a:p>
          <a:p>
            <a:r>
              <a:rPr lang="en-US" sz="2800" dirty="0" smtClean="0">
                <a:solidFill>
                  <a:schemeClr val="bg1"/>
                </a:solidFill>
              </a:rPr>
              <a:t>Gap</a:t>
            </a:r>
            <a:r>
              <a:rPr lang="en-US" sz="2800" dirty="0">
                <a:solidFill>
                  <a:schemeClr val="bg1"/>
                </a:solidFill>
              </a:rPr>
              <a:t>-free data is essential</a:t>
            </a:r>
          </a:p>
          <a:p>
            <a:r>
              <a:rPr lang="en-US" sz="2800" dirty="0" smtClean="0">
                <a:solidFill>
                  <a:schemeClr val="bg1"/>
                </a:solidFill>
              </a:rPr>
              <a:t>The </a:t>
            </a:r>
            <a:r>
              <a:rPr lang="en-US" sz="2800" dirty="0">
                <a:solidFill>
                  <a:schemeClr val="bg1"/>
                </a:solidFill>
              </a:rPr>
              <a:t>goal is Dev/Ops not Just/Ops</a:t>
            </a:r>
          </a:p>
          <a:p>
            <a:endParaRPr lang="en-US" sz="2800" dirty="0">
              <a:solidFill>
                <a:schemeClr val="bg1"/>
              </a:solidFill>
            </a:endParaRPr>
          </a:p>
        </p:txBody>
      </p:sp>
      <p:sp>
        <p:nvSpPr>
          <p:cNvPr id="4" name="Title 3"/>
          <p:cNvSpPr>
            <a:spLocks noGrp="1"/>
          </p:cNvSpPr>
          <p:nvPr>
            <p:ph type="title"/>
          </p:nvPr>
        </p:nvSpPr>
        <p:spPr/>
        <p:txBody>
          <a:bodyPr/>
          <a:lstStyle/>
          <a:p>
            <a:r>
              <a:rPr lang="en-US" sz="3600" dirty="0" smtClean="0">
                <a:solidFill>
                  <a:schemeClr val="bg1"/>
                </a:solidFill>
              </a:rPr>
              <a:t>What we believe</a:t>
            </a:r>
            <a:endParaRPr lang="en-US" sz="3600" dirty="0">
              <a:solidFill>
                <a:schemeClr val="bg1"/>
              </a:solidFill>
            </a:endParaRPr>
          </a:p>
        </p:txBody>
      </p:sp>
      <p:pic>
        <p:nvPicPr>
          <p:cNvPr id="7" name="Picture 6" descr="Dynatrace_inside-logo-white.pdf"/>
          <p:cNvPicPr>
            <a:picLocks noChangeAspect="1"/>
          </p:cNvPicPr>
          <p:nvPr/>
        </p:nvPicPr>
        <p:blipFill rotWithShape="1">
          <a:blip r:embed="rId3" cstate="email">
            <a:extLst>
              <a:ext uri="{28A0092B-C50C-407E-A947-70E740481C1C}">
                <a14:useLocalDpi xmlns:a14="http://schemas.microsoft.com/office/drawing/2010/main" val="0"/>
              </a:ext>
            </a:extLst>
          </a:blip>
          <a:srcRect l="43595" t="39725" r="44195" b="44533"/>
          <a:stretch/>
        </p:blipFill>
        <p:spPr>
          <a:xfrm>
            <a:off x="8195733" y="160867"/>
            <a:ext cx="621576" cy="600992"/>
          </a:xfrm>
          <a:prstGeom prst="rect">
            <a:avLst/>
          </a:prstGeom>
        </p:spPr>
      </p:pic>
      <p:sp>
        <p:nvSpPr>
          <p:cNvPr id="8" name="Rectangle 7"/>
          <p:cNvSpPr/>
          <p:nvPr/>
        </p:nvSpPr>
        <p:spPr bwMode="auto">
          <a:xfrm>
            <a:off x="3468914" y="4876800"/>
            <a:ext cx="2191657" cy="166914"/>
          </a:xfrm>
          <a:prstGeom prst="rect">
            <a:avLst/>
          </a:prstGeom>
          <a:solidFill>
            <a:schemeClr val="tx1"/>
          </a:solidFill>
          <a:ln w="9525">
            <a:noFill/>
            <a:miter lim="800000"/>
            <a:headEnd/>
            <a:tailEnd/>
          </a:ln>
          <a:effectLst/>
        </p:spPr>
        <p:txBody>
          <a:bodyPr wrap="none" rtlCol="0" anchor="ctr"/>
          <a:lstStyle/>
          <a:p>
            <a:pPr algn="ctr"/>
            <a:endParaRPr lang="en-US"/>
          </a:p>
        </p:txBody>
      </p:sp>
    </p:spTree>
    <p:extLst>
      <p:ext uri="{BB962C8B-B14F-4D97-AF65-F5344CB8AC3E}">
        <p14:creationId xmlns:p14="http://schemas.microsoft.com/office/powerpoint/2010/main" val="33205063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smtClean="0"/>
              <a:t>DevOps / </a:t>
            </a:r>
            <a:r>
              <a:rPr lang="en-US" dirty="0"/>
              <a:t>Lifecycle blog - </a:t>
            </a:r>
            <a:r>
              <a:rPr lang="en-US" dirty="0">
                <a:hlinkClick r:id="rId4"/>
              </a:rPr>
              <a:t>http://apmblog.dynatrace.com/category/lifecycle-devops</a:t>
            </a:r>
            <a:r>
              <a:rPr lang="en-US" dirty="0" smtClean="0">
                <a:hlinkClick r:id="rId4"/>
              </a:rPr>
              <a:t>/</a:t>
            </a:r>
            <a:endParaRPr lang="en-US" dirty="0"/>
          </a:p>
          <a:p>
            <a:r>
              <a:rPr lang="en-US" dirty="0" smtClean="0"/>
              <a:t>Dynatrace </a:t>
            </a:r>
            <a:r>
              <a:rPr lang="en-US" dirty="0"/>
              <a:t>recorded Webinars - </a:t>
            </a:r>
            <a:r>
              <a:rPr lang="en-US" dirty="0">
                <a:hlinkClick r:id="rId5"/>
              </a:rPr>
              <a:t>http://</a:t>
            </a:r>
            <a:r>
              <a:rPr lang="en-US" dirty="0" smtClean="0">
                <a:hlinkClick r:id="rId5"/>
              </a:rPr>
              <a:t>www.dynatrace.com/en/resources/webinars.html</a:t>
            </a:r>
            <a:endParaRPr lang="en-US" dirty="0" smtClean="0"/>
          </a:p>
          <a:p>
            <a:r>
              <a:rPr lang="en-US" dirty="0" smtClean="0"/>
              <a:t>Load testing </a:t>
            </a:r>
            <a:r>
              <a:rPr lang="en-US" dirty="0"/>
              <a:t>tool integration - </a:t>
            </a:r>
            <a:r>
              <a:rPr lang="en-US" dirty="0">
                <a:hlinkClick r:id="rId6"/>
              </a:rPr>
              <a:t>https://</a:t>
            </a:r>
            <a:r>
              <a:rPr lang="en-US" dirty="0" smtClean="0">
                <a:hlinkClick r:id="rId6"/>
              </a:rPr>
              <a:t>www.youtube.com/watch?v=26nVM_JgStw&amp;list=PLqt2rd0eew1bmDn54E2_M2uvbhm_WxY_6&amp;index=15</a:t>
            </a:r>
            <a:endParaRPr lang="en-US" dirty="0" smtClean="0"/>
          </a:p>
          <a:p>
            <a:r>
              <a:rPr lang="en-US" dirty="0" smtClean="0"/>
              <a:t>Dynatrace helps build a DevOps culture - </a:t>
            </a:r>
            <a:endParaRPr lang="en-US" dirty="0"/>
          </a:p>
        </p:txBody>
      </p:sp>
      <p:sp>
        <p:nvSpPr>
          <p:cNvPr id="3" name="Title 2"/>
          <p:cNvSpPr>
            <a:spLocks noGrp="1"/>
          </p:cNvSpPr>
          <p:nvPr>
            <p:ph type="title"/>
          </p:nvPr>
        </p:nvSpPr>
        <p:spPr/>
        <p:txBody>
          <a:bodyPr/>
          <a:lstStyle/>
          <a:p>
            <a:r>
              <a:rPr lang="en-US" dirty="0" smtClean="0"/>
              <a:t>Additional Resources</a:t>
            </a:r>
            <a:endParaRPr lang="en-US" dirty="0"/>
          </a:p>
        </p:txBody>
      </p:sp>
      <p:graphicFrame>
        <p:nvGraphicFramePr>
          <p:cNvPr id="8" name="Object 7" title="DevOps Culture"/>
          <p:cNvGraphicFramePr>
            <a:graphicFrameLocks noChangeAspect="1"/>
          </p:cNvGraphicFramePr>
          <p:nvPr>
            <p:extLst>
              <p:ext uri="{D42A27DB-BD31-4B8C-83A1-F6EECF244321}">
                <p14:modId xmlns:p14="http://schemas.microsoft.com/office/powerpoint/2010/main" val="4225180927"/>
              </p:ext>
            </p:extLst>
          </p:nvPr>
        </p:nvGraphicFramePr>
        <p:xfrm>
          <a:off x="5735768" y="3477452"/>
          <a:ext cx="914400" cy="792163"/>
        </p:xfrm>
        <a:graphic>
          <a:graphicData uri="http://schemas.openxmlformats.org/presentationml/2006/ole">
            <mc:AlternateContent xmlns:mc="http://schemas.openxmlformats.org/markup-compatibility/2006">
              <mc:Choice xmlns:v="urn:schemas-microsoft-com:vml" Requires="v">
                <p:oleObj spid="_x0000_s1041" name="Acrobat Document" showAsIcon="1" r:id="rId7" imgW="914400" imgH="792360" progId="AcroExch.Document.11">
                  <p:embed/>
                </p:oleObj>
              </mc:Choice>
              <mc:Fallback>
                <p:oleObj name="Acrobat Document" showAsIcon="1" r:id="rId7" imgW="914400" imgH="792360" progId="AcroExch.Document.11">
                  <p:embed/>
                  <p:pic>
                    <p:nvPicPr>
                      <p:cNvPr id="0" name=""/>
                      <p:cNvPicPr/>
                      <p:nvPr/>
                    </p:nvPicPr>
                    <p:blipFill>
                      <a:blip r:embed="rId8"/>
                      <a:stretch>
                        <a:fillRect/>
                      </a:stretch>
                    </p:blipFill>
                    <p:spPr>
                      <a:xfrm>
                        <a:off x="5735768" y="3477452"/>
                        <a:ext cx="914400" cy="792163"/>
                      </a:xfrm>
                      <a:prstGeom prst="rect">
                        <a:avLst/>
                      </a:prstGeom>
                    </p:spPr>
                  </p:pic>
                </p:oleObj>
              </mc:Fallback>
            </mc:AlternateContent>
          </a:graphicData>
        </a:graphic>
      </p:graphicFrame>
      <p:sp>
        <p:nvSpPr>
          <p:cNvPr id="5" name="Rectangle 4"/>
          <p:cNvSpPr/>
          <p:nvPr/>
        </p:nvSpPr>
        <p:spPr bwMode="auto">
          <a:xfrm>
            <a:off x="3468914" y="4876800"/>
            <a:ext cx="2191657" cy="166914"/>
          </a:xfrm>
          <a:prstGeom prst="rect">
            <a:avLst/>
          </a:prstGeom>
          <a:solidFill>
            <a:schemeClr val="tx1"/>
          </a:solidFill>
          <a:ln w="9525">
            <a:noFill/>
            <a:miter lim="800000"/>
            <a:headEnd/>
            <a:tailEnd/>
          </a:ln>
          <a:effectLst/>
        </p:spPr>
        <p:txBody>
          <a:bodyPr wrap="none" rtlCol="0" anchor="ctr"/>
          <a:lstStyle/>
          <a:p>
            <a:pPr algn="ctr"/>
            <a:endParaRPr lang="en-US"/>
          </a:p>
        </p:txBody>
      </p:sp>
    </p:spTree>
    <p:extLst>
      <p:ext uri="{BB962C8B-B14F-4D97-AF65-F5344CB8AC3E}">
        <p14:creationId xmlns:p14="http://schemas.microsoft.com/office/powerpoint/2010/main" val="45049712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71713" y="4106152"/>
            <a:ext cx="2138401" cy="369332"/>
          </a:xfrm>
          <a:prstGeom prst="rect">
            <a:avLst/>
          </a:prstGeom>
          <a:noFill/>
        </p:spPr>
        <p:txBody>
          <a:bodyPr wrap="none" rtlCol="0">
            <a:spAutoFit/>
          </a:bodyPr>
          <a:lstStyle/>
          <a:p>
            <a:pPr marL="228600" indent="-228600" algn="r"/>
            <a:r>
              <a:rPr lang="en-US" dirty="0" err="1" smtClean="0">
                <a:solidFill>
                  <a:srgbClr val="FFFFFF"/>
                </a:solidFill>
              </a:rPr>
              <a:t>www.dynatrace.com</a:t>
            </a:r>
            <a:endParaRPr lang="en-US" dirty="0" smtClean="0"/>
          </a:p>
        </p:txBody>
      </p:sp>
      <p:sp>
        <p:nvSpPr>
          <p:cNvPr id="4" name="Rectangle 3"/>
          <p:cNvSpPr/>
          <p:nvPr/>
        </p:nvSpPr>
        <p:spPr bwMode="auto">
          <a:xfrm>
            <a:off x="3468914" y="4876800"/>
            <a:ext cx="2191657" cy="166914"/>
          </a:xfrm>
          <a:prstGeom prst="rect">
            <a:avLst/>
          </a:prstGeom>
          <a:solidFill>
            <a:schemeClr val="tx1"/>
          </a:solidFill>
          <a:ln w="9525">
            <a:noFill/>
            <a:miter lim="800000"/>
            <a:headEnd/>
            <a:tailEnd/>
          </a:ln>
          <a:effectLst/>
        </p:spPr>
        <p:txBody>
          <a:bodyPr wrap="none" rtlCol="0" anchor="ctr"/>
          <a:lstStyle/>
          <a:p>
            <a:pPr algn="ctr"/>
            <a:endParaRPr lang="en-US"/>
          </a:p>
        </p:txBody>
      </p:sp>
    </p:spTree>
    <p:extLst>
      <p:ext uri="{BB962C8B-B14F-4D97-AF65-F5344CB8AC3E}">
        <p14:creationId xmlns:p14="http://schemas.microsoft.com/office/powerpoint/2010/main" val="159385360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32913" y="373937"/>
            <a:ext cx="8039549" cy="4407784"/>
          </a:xfrm>
          <a:prstGeom prst="rect">
            <a:avLst/>
          </a:prstGeom>
        </p:spPr>
      </p:pic>
      <p:sp>
        <p:nvSpPr>
          <p:cNvPr id="4" name="Rectangle 3"/>
          <p:cNvSpPr/>
          <p:nvPr/>
        </p:nvSpPr>
        <p:spPr bwMode="auto">
          <a:xfrm>
            <a:off x="3468914" y="4876800"/>
            <a:ext cx="2191657" cy="166914"/>
          </a:xfrm>
          <a:prstGeom prst="rect">
            <a:avLst/>
          </a:prstGeom>
          <a:solidFill>
            <a:schemeClr val="tx1"/>
          </a:solidFill>
          <a:ln w="9525">
            <a:noFill/>
            <a:miter lim="800000"/>
            <a:headEnd/>
            <a:tailEnd/>
          </a:ln>
          <a:effectLst/>
        </p:spPr>
        <p:txBody>
          <a:bodyPr wrap="none" rtlCol="0" anchor="ctr"/>
          <a:lstStyle/>
          <a:p>
            <a:pPr algn="ctr"/>
            <a:endParaRPr lang="en-US"/>
          </a:p>
        </p:txBody>
      </p:sp>
    </p:spTree>
    <p:extLst>
      <p:ext uri="{BB962C8B-B14F-4D97-AF65-F5344CB8AC3E}">
        <p14:creationId xmlns:p14="http://schemas.microsoft.com/office/powerpoint/2010/main" val="304854640"/>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099" y="637579"/>
            <a:ext cx="8328590" cy="4194111"/>
          </a:xfrm>
          <a:prstGeom prst="rect">
            <a:avLst/>
          </a:prstGeom>
        </p:spPr>
      </p:pic>
      <p:sp>
        <p:nvSpPr>
          <p:cNvPr id="4" name="Rectangle 3"/>
          <p:cNvSpPr/>
          <p:nvPr/>
        </p:nvSpPr>
        <p:spPr bwMode="auto">
          <a:xfrm>
            <a:off x="3468914" y="4876800"/>
            <a:ext cx="2191657" cy="166914"/>
          </a:xfrm>
          <a:prstGeom prst="rect">
            <a:avLst/>
          </a:prstGeom>
          <a:solidFill>
            <a:schemeClr val="tx1"/>
          </a:solidFill>
          <a:ln w="9525">
            <a:noFill/>
            <a:miter lim="800000"/>
            <a:headEnd/>
            <a:tailEnd/>
          </a:ln>
          <a:effectLst/>
        </p:spPr>
        <p:txBody>
          <a:bodyPr wrap="none" rtlCol="0" anchor="ctr"/>
          <a:lstStyle/>
          <a:p>
            <a:pPr algn="ctr"/>
            <a:endParaRPr lang="en-US"/>
          </a:p>
        </p:txBody>
      </p:sp>
    </p:spTree>
    <p:extLst>
      <p:ext uri="{BB962C8B-B14F-4D97-AF65-F5344CB8AC3E}">
        <p14:creationId xmlns:p14="http://schemas.microsoft.com/office/powerpoint/2010/main" val="31819563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38212" y="419100"/>
            <a:ext cx="7267575" cy="4305300"/>
          </a:xfrm>
          <a:prstGeom prst="rect">
            <a:avLst/>
          </a:prstGeom>
        </p:spPr>
      </p:pic>
      <p:sp>
        <p:nvSpPr>
          <p:cNvPr id="3" name="Rectangle 2"/>
          <p:cNvSpPr/>
          <p:nvPr/>
        </p:nvSpPr>
        <p:spPr bwMode="auto">
          <a:xfrm>
            <a:off x="3468914" y="4876800"/>
            <a:ext cx="2191657" cy="166914"/>
          </a:xfrm>
          <a:prstGeom prst="rect">
            <a:avLst/>
          </a:prstGeom>
          <a:solidFill>
            <a:schemeClr val="tx1"/>
          </a:solidFill>
          <a:ln w="9525">
            <a:noFill/>
            <a:miter lim="800000"/>
            <a:headEnd/>
            <a:tailEnd/>
          </a:ln>
          <a:effectLst/>
        </p:spPr>
        <p:txBody>
          <a:bodyPr wrap="none" rtlCol="0" anchor="ctr"/>
          <a:lstStyle/>
          <a:p>
            <a:pPr algn="ctr"/>
            <a:endParaRPr lang="en-US"/>
          </a:p>
        </p:txBody>
      </p:sp>
    </p:spTree>
    <p:extLst>
      <p:ext uri="{BB962C8B-B14F-4D97-AF65-F5344CB8AC3E}">
        <p14:creationId xmlns:p14="http://schemas.microsoft.com/office/powerpoint/2010/main" val="2789516811"/>
      </p:ext>
    </p:extLst>
  </p:cSld>
  <p:clrMapOvr>
    <a:masterClrMapping/>
  </p:clrMapOvr>
  <p:transition advClick="0"/>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0481" y="250167"/>
            <a:ext cx="8094613" cy="4573978"/>
          </a:xfrm>
          <a:prstGeom prst="rect">
            <a:avLst/>
          </a:prstGeom>
        </p:spPr>
      </p:pic>
      <p:sp>
        <p:nvSpPr>
          <p:cNvPr id="5" name="TextBox 4"/>
          <p:cNvSpPr txBox="1"/>
          <p:nvPr/>
        </p:nvSpPr>
        <p:spPr>
          <a:xfrm>
            <a:off x="1604514" y="241961"/>
            <a:ext cx="1759788" cy="400110"/>
          </a:xfrm>
          <a:prstGeom prst="rect">
            <a:avLst/>
          </a:prstGeom>
          <a:noFill/>
        </p:spPr>
        <p:txBody>
          <a:bodyPr wrap="square" rtlCol="0">
            <a:spAutoFit/>
          </a:bodyPr>
          <a:lstStyle/>
          <a:p>
            <a:pPr marL="228600" indent="-228600"/>
            <a:r>
              <a:rPr lang="en-US" sz="2000" b="1" dirty="0" smtClean="0">
                <a:solidFill>
                  <a:schemeClr val="bg1"/>
                </a:solidFill>
              </a:rPr>
              <a:t>Dev</a:t>
            </a:r>
          </a:p>
        </p:txBody>
      </p:sp>
      <p:sp>
        <p:nvSpPr>
          <p:cNvPr id="6" name="TextBox 5"/>
          <p:cNvSpPr txBox="1"/>
          <p:nvPr/>
        </p:nvSpPr>
        <p:spPr>
          <a:xfrm>
            <a:off x="5457646" y="241961"/>
            <a:ext cx="1759788" cy="400110"/>
          </a:xfrm>
          <a:prstGeom prst="rect">
            <a:avLst/>
          </a:prstGeom>
          <a:noFill/>
        </p:spPr>
        <p:txBody>
          <a:bodyPr wrap="square" rtlCol="0">
            <a:spAutoFit/>
          </a:bodyPr>
          <a:lstStyle/>
          <a:p>
            <a:pPr marL="228600" indent="-228600"/>
            <a:r>
              <a:rPr lang="en-US" sz="2000" b="1" dirty="0" smtClean="0">
                <a:solidFill>
                  <a:schemeClr val="bg1"/>
                </a:solidFill>
              </a:rPr>
              <a:t>Ops</a:t>
            </a:r>
          </a:p>
        </p:txBody>
      </p:sp>
      <p:sp>
        <p:nvSpPr>
          <p:cNvPr id="7" name="Rectangle 6"/>
          <p:cNvSpPr/>
          <p:nvPr/>
        </p:nvSpPr>
        <p:spPr bwMode="auto">
          <a:xfrm>
            <a:off x="3468914" y="4876800"/>
            <a:ext cx="2191657" cy="166914"/>
          </a:xfrm>
          <a:prstGeom prst="rect">
            <a:avLst/>
          </a:prstGeom>
          <a:solidFill>
            <a:schemeClr val="tx1"/>
          </a:solidFill>
          <a:ln w="9525">
            <a:noFill/>
            <a:miter lim="800000"/>
            <a:headEnd/>
            <a:tailEnd/>
          </a:ln>
          <a:effectLst/>
        </p:spPr>
        <p:txBody>
          <a:bodyPr wrap="none" rtlCol="0" anchor="ctr"/>
          <a:lstStyle/>
          <a:p>
            <a:pPr algn="ctr"/>
            <a:endParaRPr lang="en-US"/>
          </a:p>
        </p:txBody>
      </p:sp>
    </p:spTree>
    <p:extLst>
      <p:ext uri="{BB962C8B-B14F-4D97-AF65-F5344CB8AC3E}">
        <p14:creationId xmlns:p14="http://schemas.microsoft.com/office/powerpoint/2010/main" val="1377300037"/>
      </p:ext>
    </p:extLst>
  </p:cSld>
  <p:clrMapOvr>
    <a:masterClrMapping/>
  </p:clrMapOvr>
  <p:transition advClick="0"/>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yaf.org/uploadedImages/Blogs/tear%20down2(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3564" y="54256"/>
            <a:ext cx="4258748" cy="478905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3468914" y="4876800"/>
            <a:ext cx="2191657" cy="166914"/>
          </a:xfrm>
          <a:prstGeom prst="rect">
            <a:avLst/>
          </a:prstGeom>
          <a:solidFill>
            <a:schemeClr val="tx1"/>
          </a:solidFill>
          <a:ln w="9525">
            <a:noFill/>
            <a:miter lim="800000"/>
            <a:headEnd/>
            <a:tailEnd/>
          </a:ln>
          <a:effectLst/>
        </p:spPr>
        <p:txBody>
          <a:bodyPr wrap="none" rtlCol="0" anchor="ctr"/>
          <a:lstStyle/>
          <a:p>
            <a:pPr algn="ctr"/>
            <a:endParaRPr lang="en-US"/>
          </a:p>
        </p:txBody>
      </p:sp>
    </p:spTree>
    <p:extLst>
      <p:ext uri="{BB962C8B-B14F-4D97-AF65-F5344CB8AC3E}">
        <p14:creationId xmlns:p14="http://schemas.microsoft.com/office/powerpoint/2010/main" val="27787622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www.jedi.be/blog/2012/05/12/codifying-devops-area-practices/devops-areas-cam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435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Solution: </a:t>
            </a:r>
            <a:r>
              <a:rPr lang="en-US" dirty="0" err="1" smtClean="0"/>
              <a:t>DevOps</a:t>
            </a:r>
            <a:r>
              <a:rPr lang="en-US" dirty="0" smtClean="0"/>
              <a:t> + Performance Focus</a:t>
            </a:r>
            <a:endParaRPr lang="en-US" dirty="0"/>
          </a:p>
        </p:txBody>
      </p:sp>
    </p:spTree>
    <p:extLst>
      <p:ext uri="{BB962C8B-B14F-4D97-AF65-F5344CB8AC3E}">
        <p14:creationId xmlns:p14="http://schemas.microsoft.com/office/powerpoint/2010/main" val="672828343"/>
      </p:ext>
    </p:extLst>
  </p:cSld>
  <p:clrMapOvr>
    <a:masterClrMapping/>
  </p:clrMapOvr>
  <p:timing>
    <p:tnLst>
      <p:par>
        <p:cTn id="1" dur="indefinite" restart="never" nodeType="tmRoot"/>
      </p:par>
    </p:tnLst>
  </p:timing>
</p:sld>
</file>

<file path=ppt/theme/theme1.xml><?xml version="1.0" encoding="utf-8"?>
<a:theme xmlns:a="http://schemas.openxmlformats.org/drawingml/2006/main" name="Perform_2013_Template_16_9">
  <a:themeElements>
    <a:clrScheme name="Dynatrace">
      <a:dk1>
        <a:srgbClr val="312F31"/>
      </a:dk1>
      <a:lt1>
        <a:srgbClr val="FFFFFF"/>
      </a:lt1>
      <a:dk2>
        <a:srgbClr val="373A36"/>
      </a:dk2>
      <a:lt2>
        <a:srgbClr val="FFFFFF"/>
      </a:lt2>
      <a:accent1>
        <a:srgbClr val="0090B6"/>
      </a:accent1>
      <a:accent2>
        <a:srgbClr val="DE5D5A"/>
      </a:accent2>
      <a:accent3>
        <a:srgbClr val="6EA634"/>
      </a:accent3>
      <a:accent4>
        <a:srgbClr val="FF9657"/>
      </a:accent4>
      <a:accent5>
        <a:srgbClr val="2B5C74"/>
      </a:accent5>
      <a:accent6>
        <a:srgbClr val="D8D8D8"/>
      </a:accent6>
      <a:hlink>
        <a:srgbClr val="0090B6"/>
      </a:hlink>
      <a:folHlink>
        <a:srgbClr val="6EA634"/>
      </a:folHlink>
    </a:clrScheme>
    <a:fontScheme name="Compuwar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rotWithShape="0">
          <a:gsLst>
            <a:gs pos="0">
              <a:schemeClr val="accent3">
                <a:lumMod val="60000"/>
                <a:lumOff val="40000"/>
              </a:schemeClr>
            </a:gs>
            <a:gs pos="100000">
              <a:schemeClr val="accent3"/>
            </a:gs>
          </a:gsLst>
          <a:lin ang="5400000" scaled="1"/>
        </a:gradFill>
        <a:ln w="9525">
          <a:noFill/>
          <a:miter lim="800000"/>
          <a:headEnd/>
          <a:tailEnd/>
        </a:ln>
        <a:effectLst/>
      </a:spPr>
      <a:bodyPr wrap="none" anchor="ctr"/>
      <a:lstStyle>
        <a:defPPr>
          <a:defRPr/>
        </a:defPPr>
      </a:lstStyle>
    </a:spDef>
    <a:lnDef>
      <a:spPr>
        <a:ln>
          <a:solidFill>
            <a:schemeClr val="tx1">
              <a:lumMod val="90000"/>
              <a:lumOff val="1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228600" indent="-228600">
          <a:defRPr dirty="0" smtClean="0"/>
        </a:defPPr>
      </a:lstStyle>
    </a:txDef>
  </a:objectDefaults>
  <a:extraClrSchemeLst/>
  <a:extLst>
    <a:ext uri="{05A4C25C-085E-4340-85A3-A5531E510DB2}">
      <thm15:themeFamily xmlns:thm15="http://schemas.microsoft.com/office/thememl/2012/main" name="APM_16x9_Corporate_R.potx" id="{50E3A55A-45D8-4432-AAC1-A0D9CCD82F0B}" vid="{FC8B8A60-18D2-4B21-BB63-BBE6D802244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RptLibraryForm</Display>
  <Edit>RptLibraryForm</Edit>
  <New>RptLibraryForm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Asset_x0020_Category xmlns="0d2362c4-caa5-475f-afd3-bd58dc886feb">Sales Tools</Asset_x0020_Category>
    <Language xmlns="http://schemas.microsoft.com/sharepoint/v3">English</Language>
    <Technology_x0020__x0026__x0020_App_x0020_Environment xmlns="0d2362c4-caa5-475f-afd3-bd58dc886feb"/>
    <Product xmlns="0d2362c4-caa5-475f-afd3-bd58dc886feb"/>
    <Sales_x0020_Plays xmlns="0d2362c4-caa5-475f-afd3-bd58dc886feb">
      <Value>Stop Guessing, Know Your Digital Users</Value>
    </Sales_x0020_Plays>
    <Solutions xmlns="0d2362c4-caa5-475f-afd3-bd58dc886feb"/>
    <Content_x0020_Branding xmlns="0d2362c4-caa5-475f-afd3-bd58dc886feb" xsi:nil="true"/>
    <Region xmlns="0d2362c4-caa5-475f-afd3-bd58dc886feb"/>
    <ReportCategory xmlns="http://schemas.microsoft.com/sharepoint/v3" xsi:nil="true"/>
    <ReportStatus xmlns="http://schemas.microsoft.com/sharepoint/v3" xsi:nil="true"/>
    <Internal_x0020_Only xmlns="0d2362c4-caa5-475f-afd3-bd58dc886feb">Customer Asset</Internal_x0020_Only>
    <ParentId xmlns="http://schemas.microsoft.com/sharepoint/v3" xsi:nil="true"/>
    <CategoryDescription xmlns="http://schemas.microsoft.com/sharepoint.v3" xsi:nil="true"/>
    <ReportDescription xmlns="http://schemas.microsoft.com/sharepoint/v3" xsi:nil="true"/>
    <APM_x0020_Sales_x0020_Process_x0020_Stage xmlns="0d2362c4-caa5-475f-afd3-bd58dc886feb"/>
    <ReportOwner xmlns="http://schemas.microsoft.com/sharepoint/v3">
      <UserInfo>
        <DisplayName/>
        <AccountId xsi:nil="true"/>
        <AccountType/>
      </UserInfo>
    </ReportOwner>
    <Buying_x0020_Stage xmlns="0d2362c4-caa5-475f-afd3-bd58dc886feb"/>
    <Industry_x002f__x0020_Vertical xmlns="0d2362c4-caa5-475f-afd3-bd58dc886feb"/>
    <Buyer_x0027_s_x0020_Role xmlns="0d2362c4-caa5-475f-afd3-bd58dc886feb"/>
  </documentManagement>
</p:properties>
</file>

<file path=customXml/item3.xml><?xml version="1.0" encoding="utf-8"?>
<ct:contentTypeSchema xmlns:ct="http://schemas.microsoft.com/office/2006/metadata/contentType" xmlns:ma="http://schemas.microsoft.com/office/2006/metadata/properties/metaAttributes" ct:_="" ma:_="" ma:contentTypeName="Report" ma:contentTypeID="0x01010058DDEB47312E4967BFC1576B96E8C3D40099281AC97204814EB8DADDC30C967858" ma:contentTypeVersion="6" ma:contentTypeDescription="" ma:contentTypeScope="" ma:versionID="6b826929d4af733bb70cde33e6ee9930">
  <xsd:schema xmlns:xsd="http://www.w3.org/2001/XMLSchema" xmlns:xs="http://www.w3.org/2001/XMLSchema" xmlns:p="http://schemas.microsoft.com/office/2006/metadata/properties" xmlns:ns1="http://schemas.microsoft.com/sharepoint/v3" xmlns:ns2="0d2362c4-caa5-475f-afd3-bd58dc886feb" xmlns:ns3="http://schemas.microsoft.com/sharepoint.v3" targetNamespace="http://schemas.microsoft.com/office/2006/metadata/properties" ma:root="true" ma:fieldsID="7c9a6d2459d134853f06a86eb4657069" ns1:_="" ns2:_="" ns3:_="">
    <xsd:import namespace="http://schemas.microsoft.com/sharepoint/v3"/>
    <xsd:import namespace="0d2362c4-caa5-475f-afd3-bd58dc886feb"/>
    <xsd:import namespace="http://schemas.microsoft.com/sharepoint.v3"/>
    <xsd:element name="properties">
      <xsd:complexType>
        <xsd:sequence>
          <xsd:element name="documentManagement">
            <xsd:complexType>
              <xsd:all>
                <xsd:element ref="ns1:ReportDescription" minOccurs="0"/>
                <xsd:element ref="ns1:ParentId" minOccurs="0"/>
                <xsd:element ref="ns1:ReportOwner" minOccurs="0"/>
                <xsd:element ref="ns1:ReportCategory" minOccurs="0"/>
                <xsd:element ref="ns1:ReportStatus" minOccurs="0"/>
                <xsd:element ref="ns2:APM_x0020_Sales_x0020_Process_x0020_Stage" minOccurs="0"/>
                <xsd:element ref="ns2:Asset_x0020_Category"/>
                <xsd:element ref="ns2:Buying_x0020_Stage" minOccurs="0"/>
                <xsd:element ref="ns2:Content_x0020_Branding" minOccurs="0"/>
                <xsd:element ref="ns2:Buyer_x0027_s_x0020_Role" minOccurs="0"/>
                <xsd:element ref="ns2:Industry_x002f__x0020_Vertical" minOccurs="0"/>
                <xsd:element ref="ns2:Internal_x0020_Only" minOccurs="0"/>
                <xsd:element ref="ns2:Product" minOccurs="0"/>
                <xsd:element ref="ns2:Region" minOccurs="0"/>
                <xsd:element ref="ns2:Sales_x0020_Plays" minOccurs="0"/>
                <xsd:element ref="ns2:Solutions" minOccurs="0"/>
                <xsd:element ref="ns2:Technology_x0020__x0026__x0020_App_x0020_Environment" minOccurs="0"/>
                <xsd:element ref="ns1:Language" minOccurs="0"/>
                <xsd:element ref="ns3:CategoryDescrip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eportDescription" ma:index="8" nillable="true" ma:displayName="Report Description" ma:description="A description of the contents of the report" ma:internalName="ReportDescription">
      <xsd:simpleType>
        <xsd:restriction base="dms:Note">
          <xsd:maxLength value="255"/>
        </xsd:restriction>
      </xsd:simpleType>
    </xsd:element>
    <xsd:element name="ParentId" ma:index="9" nillable="true" ma:displayName="Parent ID" ma:description="The Parent Id of this report" ma:hidden="true" ma:internalName="ParentId">
      <xsd:simpleType>
        <xsd:restriction base="dms:Number"/>
      </xsd:simpleType>
    </xsd:element>
    <xsd:element name="ReportOwner" ma:index="10" nillable="true" ma:displayName="Owner" ma:description="Owner of this document" ma:list="UserInfo" ma:internalName="Report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eportCategory" ma:index="11" nillable="true" ma:displayName="Report Category" ma:description="Category of the report" ma:internalName="ReportCategory">
      <xsd:simpleType>
        <xsd:restriction base="dms:Choice">
          <xsd:enumeration value="Category 1"/>
          <xsd:enumeration value="Category 2"/>
          <xsd:enumeration value="Category 3"/>
        </xsd:restriction>
      </xsd:simpleType>
    </xsd:element>
    <xsd:element name="ReportStatus" ma:index="12" nillable="true" ma:displayName="Report Status" ma:description="Status of the report" ma:internalName="ReportStatus">
      <xsd:simpleType>
        <xsd:restriction base="dms:Choice">
          <xsd:enumeration value="Final"/>
          <xsd:enumeration value="Preliminary"/>
          <xsd:enumeration value="Period To Date"/>
        </xsd:restriction>
      </xsd:simpleType>
    </xsd:element>
    <xsd:element name="Language" ma:index="25" nillable="true" ma:displayName="Language" ma:default="English" ma:format="Dropdown" ma:internalName="Language">
      <xsd:simpleType>
        <xsd:union memberTypes="dms:Text">
          <xsd:simpleType>
            <xsd:restriction base="dms:Choice">
              <xsd:enumeration value="Arabic (Saudi Arabia)"/>
              <xsd:enumeration value="Bulgarian (Bulgaria)"/>
              <xsd:enumeration value="Chinese (Hong Kong S.A.R.)"/>
              <xsd:enumeration value="Chinese (People's Republic of China)"/>
              <xsd:enumeration value="Chinese (Taiwan)"/>
              <xsd:enumeration value="Croatian (Croatia)"/>
              <xsd:enumeration value="Czech (Czech Republic)"/>
              <xsd:enumeration value="Danish (Denmark)"/>
              <xsd:enumeration value="Dutch (Netherlands)"/>
              <xsd:enumeration value="English"/>
              <xsd:enumeration value="Estonian (Estonia)"/>
              <xsd:enumeration value="Finnish (Finland)"/>
              <xsd:enumeration value="French (France)"/>
              <xsd:enumeration value="German (Germany)"/>
              <xsd:enumeration value="Greek (Greece)"/>
              <xsd:enumeration value="Hebrew (Israel)"/>
              <xsd:enumeration value="Hindi (India)"/>
              <xsd:enumeration value="Hungarian (Hungary)"/>
              <xsd:enumeration value="Indonesian (Indonesia)"/>
              <xsd:enumeration value="Italian (Italy)"/>
              <xsd:enumeration value="Japanese (Japan)"/>
              <xsd:enumeration value="Korean (Korea)"/>
              <xsd:enumeration value="Latvian (Latvia)"/>
              <xsd:enumeration value="Lithuanian (Lithuania)"/>
              <xsd:enumeration value="Malay (Malaysia)"/>
              <xsd:enumeration value="Norwegian (Bokmal) (Norway)"/>
              <xsd:enumeration value="Polish (Poland)"/>
              <xsd:enumeration value="Portuguese (Brazil)"/>
              <xsd:enumeration value="Portuguese (Portugal)"/>
              <xsd:enumeration value="Romanian (Romania)"/>
              <xsd:enumeration value="Russian (Russia)"/>
              <xsd:enumeration value="Serbian (Latin) (Serbia)"/>
              <xsd:enumeration value="Slovak (Slovakia)"/>
              <xsd:enumeration value="Slovenian (Slovenia)"/>
              <xsd:enumeration value="Spanish (Spain)"/>
              <xsd:enumeration value="Swedish (Sweden)"/>
              <xsd:enumeration value="Thai (Thailand)"/>
              <xsd:enumeration value="Turkish (Turkey)"/>
              <xsd:enumeration value="Ukrainian (Ukraine)"/>
              <xsd:enumeration value="Urdu (Islamic Republic of Pakistan)"/>
              <xsd:enumeration value="Vietnamese (Vietnam)"/>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0d2362c4-caa5-475f-afd3-bd58dc886feb" elementFormDefault="qualified">
    <xsd:import namespace="http://schemas.microsoft.com/office/2006/documentManagement/types"/>
    <xsd:import namespace="http://schemas.microsoft.com/office/infopath/2007/PartnerControls"/>
    <xsd:element name="APM_x0020_Sales_x0020_Process_x0020_Stage" ma:index="13" nillable="true" ma:displayName="APM Sales Process Stage" ma:internalName="APM_x0020_Sales_x0020_Process_x0020_Stage">
      <xsd:complexType>
        <xsd:complexContent>
          <xsd:extension base="dms:MultiChoice">
            <xsd:sequence>
              <xsd:element name="Value" maxOccurs="unbounded" minOccurs="0" nillable="true">
                <xsd:simpleType>
                  <xsd:restriction base="dms:Choice">
                    <xsd:enumeration value="Closed - Won"/>
                    <xsd:enumeration value="Discover Opportunity"/>
                    <xsd:enumeration value="Gain Commitment"/>
                    <xsd:enumeration value="Manage Procurement"/>
                    <xsd:enumeration value="Qualify Opportunity"/>
                    <xsd:enumeration value="Validate Solution"/>
                  </xsd:restriction>
                </xsd:simpleType>
              </xsd:element>
            </xsd:sequence>
          </xsd:extension>
        </xsd:complexContent>
      </xsd:complexType>
    </xsd:element>
    <xsd:element name="Asset_x0020_Category" ma:index="14" ma:displayName="Asset Category" ma:format="Dropdown" ma:internalName="Asset_x0020_Category">
      <xsd:simpleType>
        <xsd:restriction base="dms:Choice">
          <xsd:enumeration value="Analyst Information"/>
          <xsd:enumeration value="Competitive Information"/>
          <xsd:enumeration value="Customer Success"/>
          <xsd:enumeration value="Dynatrace Company Information"/>
          <xsd:enumeration value="Industry Information"/>
          <xsd:enumeration value="Marketing Updates"/>
          <xsd:enumeration value="Partner Information"/>
          <xsd:enumeration value="Product Information"/>
          <xsd:enumeration value="Sales Tools"/>
          <xsd:enumeration value="Sales Training"/>
          <xsd:enumeration value="Technical Information"/>
        </xsd:restriction>
      </xsd:simpleType>
    </xsd:element>
    <xsd:element name="Buying_x0020_Stage" ma:index="15" nillable="true" ma:displayName="Buying Stage" ma:internalName="Buying_x0020_Stage">
      <xsd:complexType>
        <xsd:complexContent>
          <xsd:extension base="dms:MultiChoice">
            <xsd:sequence>
              <xsd:element name="Value" maxOccurs="unbounded" minOccurs="0" nillable="true">
                <xsd:simpleType>
                  <xsd:restriction base="dms:Choice">
                    <xsd:enumeration value="Compete"/>
                    <xsd:enumeration value="Discover"/>
                    <xsd:enumeration value="Partner"/>
                    <xsd:enumeration value="Qualify"/>
                    <xsd:enumeration value="Validate"/>
                  </xsd:restriction>
                </xsd:simpleType>
              </xsd:element>
            </xsd:sequence>
          </xsd:extension>
        </xsd:complexContent>
      </xsd:complexType>
    </xsd:element>
    <xsd:element name="Content_x0020_Branding" ma:index="16" nillable="true" ma:displayName="Content Branding" ma:format="RadioButtons" ma:internalName="Content_x0020_Branding">
      <xsd:simpleType>
        <xsd:restriction base="dms:Choice">
          <xsd:enumeration value="Compuware"/>
          <xsd:enumeration value="Dynatrace"/>
        </xsd:restriction>
      </xsd:simpleType>
    </xsd:element>
    <xsd:element name="Buyer_x0027_s_x0020_Role" ma:index="17" nillable="true" ma:displayName="Buyer's Role" ma:internalName="Buyer_x0027_s_x0020_Role">
      <xsd:complexType>
        <xsd:complexContent>
          <xsd:extension base="dms:MultiChoice">
            <xsd:sequence>
              <xsd:element name="Value" maxOccurs="unbounded" minOccurs="0" nillable="true">
                <xsd:simpleType>
                  <xsd:restriction base="dms:Choice">
                    <xsd:enumeration value="Dev"/>
                    <xsd:enumeration value="IT"/>
                    <xsd:enumeration value="Line of Business"/>
                    <xsd:enumeration value="Ops"/>
                    <xsd:enumeration value="QA"/>
                  </xsd:restriction>
                </xsd:simpleType>
              </xsd:element>
            </xsd:sequence>
          </xsd:extension>
        </xsd:complexContent>
      </xsd:complexType>
    </xsd:element>
    <xsd:element name="Industry_x002f__x0020_Vertical" ma:index="18" nillable="true" ma:displayName="Industry/ Vertical" ma:internalName="Industry_x002F__x0020_Vertical">
      <xsd:complexType>
        <xsd:complexContent>
          <xsd:extension base="dms:MultiChoice">
            <xsd:sequence>
              <xsd:element name="Value" maxOccurs="unbounded" minOccurs="0" nillable="true">
                <xsd:simpleType>
                  <xsd:restriction base="dms:Choice">
                    <xsd:enumeration value="Agriculture &amp; Natural Resources"/>
                    <xsd:enumeration value="Banking &amp; Finance"/>
                    <xsd:enumeration value="Business Services"/>
                    <xsd:enumeration value="Construction &amp; Real Estate"/>
                    <xsd:enumeration value="Consulting - Technology"/>
                    <xsd:enumeration value="Education"/>
                    <xsd:enumeration value="Government"/>
                    <xsd:enumeration value="Hardware/Software Vendor"/>
                    <xsd:enumeration value="Healthcare"/>
                    <xsd:enumeration value="Insurance"/>
                    <xsd:enumeration value="IT Service Providers"/>
                    <xsd:enumeration value="Legal"/>
                    <xsd:enumeration value="Manufacturing"/>
                    <xsd:enumeration value="Media"/>
                    <xsd:enumeration value="Partner"/>
                    <xsd:enumeration value="Personal Services &amp; Entertainment"/>
                    <xsd:enumeration value="Retail &amp; Wholesale"/>
                    <xsd:enumeration value="Telecommunications"/>
                    <xsd:enumeration value="Transportation Services &amp; Utilities"/>
                  </xsd:restriction>
                </xsd:simpleType>
              </xsd:element>
            </xsd:sequence>
          </xsd:extension>
        </xsd:complexContent>
      </xsd:complexType>
    </xsd:element>
    <xsd:element name="Internal_x0020_Only" ma:index="19" nillable="true" ma:displayName="Internal Only" ma:format="Dropdown" ma:internalName="Internal_x0020_Only">
      <xsd:simpleType>
        <xsd:restriction base="dms:Choice">
          <xsd:enumeration value="Customer Asset"/>
          <xsd:enumeration value="Internal Only"/>
          <xsd:enumeration value="Partner Only"/>
        </xsd:restriction>
      </xsd:simpleType>
    </xsd:element>
    <xsd:element name="Product" ma:index="20" nillable="true" ma:displayName="Product" ma:internalName="Product">
      <xsd:complexType>
        <xsd:complexContent>
          <xsd:extension base="dms:MultiChoice">
            <xsd:sequence>
              <xsd:element name="Value" maxOccurs="unbounded" minOccurs="0" nillable="true">
                <xsd:simpleType>
                  <xsd:restriction base="dms:Choice">
                    <xsd:enumeration value="Application Monitoring"/>
                    <xsd:enumeration value="Data Center RUM"/>
                    <xsd:enumeration value="Synthetic Monitoring"/>
                    <xsd:enumeration value="User Experience Management"/>
                  </xsd:restriction>
                </xsd:simpleType>
              </xsd:element>
            </xsd:sequence>
          </xsd:extension>
        </xsd:complexContent>
      </xsd:complexType>
    </xsd:element>
    <xsd:element name="Region" ma:index="21" nillable="true" ma:displayName="Region" ma:internalName="Region">
      <xsd:complexType>
        <xsd:complexContent>
          <xsd:extension base="dms:MultiChoice">
            <xsd:sequence>
              <xsd:element name="Value" maxOccurs="unbounded" minOccurs="0" nillable="true">
                <xsd:simpleType>
                  <xsd:restriction base="dms:Choice">
                    <xsd:enumeration value="APAC"/>
                    <xsd:enumeration value="EMEA"/>
                    <xsd:enumeration value="LATAM"/>
                    <xsd:enumeration value="NORAM"/>
                  </xsd:restriction>
                </xsd:simpleType>
              </xsd:element>
            </xsd:sequence>
          </xsd:extension>
        </xsd:complexContent>
      </xsd:complexType>
    </xsd:element>
    <xsd:element name="Sales_x0020_Plays" ma:index="22" nillable="true" ma:displayName="Sales Play" ma:description="5 FY16 Sale Plays" ma:internalName="Sales_x0020_Plays">
      <xsd:complexType>
        <xsd:complexContent>
          <xsd:extension base="dms:MultiChoice">
            <xsd:sequence>
              <xsd:element name="Value" maxOccurs="unbounded" minOccurs="0" nillable="true">
                <xsd:simpleType>
                  <xsd:restriction base="dms:Choice">
                    <xsd:enumeration value="Less Time in War Rooms, more time in Boardrooms"/>
                    <xsd:enumeration value="Release at the Speed of Business with Confidence"/>
                    <xsd:enumeration value="Stop Guessing, Know Your Digital Users"/>
                    <xsd:enumeration value="Regain Control of your Digital Delivery Chain"/>
                    <xsd:enumeration value="The Digital Performance Platform"/>
                  </xsd:restriction>
                </xsd:simpleType>
              </xsd:element>
            </xsd:sequence>
          </xsd:extension>
        </xsd:complexContent>
      </xsd:complexType>
    </xsd:element>
    <xsd:element name="Solutions" ma:index="23" nillable="true" ma:displayName="Solutions" ma:internalName="Solutions">
      <xsd:complexType>
        <xsd:complexContent>
          <xsd:extension base="dms:MultiChoice">
            <xsd:sequence>
              <xsd:element name="Value" maxOccurs="unbounded" minOccurs="0" nillable="true">
                <xsd:simpleType>
                  <xsd:restriction base="dms:Choice">
                    <xsd:enumeration value="AANPM"/>
                    <xsd:enumeration value="APM Leadership"/>
                    <xsd:enumeration value="Cloud"/>
                    <xsd:enumeration value="DevOps"/>
                    <xsd:enumeration value="Enterprise"/>
                    <xsd:enumeration value="Mobile Omni-channel"/>
                    <xsd:enumeration value="Tech Stack"/>
                  </xsd:restriction>
                </xsd:simpleType>
              </xsd:element>
            </xsd:sequence>
          </xsd:extension>
        </xsd:complexContent>
      </xsd:complexType>
    </xsd:element>
    <xsd:element name="Technology_x0020__x0026__x0020_App_x0020_Environment" ma:index="24" nillable="true" ma:displayName="Technology &amp; App Environment" ma:internalName="Technology_x0020__x0026__x0020_App_x0020_Environment">
      <xsd:complexType>
        <xsd:complexContent>
          <xsd:extension base="dms:MultiChoice">
            <xsd:sequence>
              <xsd:element name="Value" maxOccurs="unbounded" minOccurs="0" nillable="true">
                <xsd:simpleType>
                  <xsd:restriction base="dms:Choice">
                    <xsd:enumeration value="Big Data"/>
                    <xsd:enumeration value="Citrix"/>
                    <xsd:enumeration value="Mobile"/>
                    <xsd:enumeration value="Oracle"/>
                    <xsd:enumeration value="SAP"/>
                    <xsd:enumeration value="Siebel"/>
                    <xsd:enumeration value="VDI"/>
                    <xsd:enumeration value="SharePoint"/>
                  </xsd:restriction>
                </xsd:simple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CategoryDescription" ma:index="26" nillable="true" ma:displayName="Description" ma:internalName="CategoryDescript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59017C-D86F-4AE6-91A0-87EBC850D526}">
  <ds:schemaRefs>
    <ds:schemaRef ds:uri="http://schemas.microsoft.com/sharepoint/v3/contenttype/forms"/>
  </ds:schemaRefs>
</ds:datastoreItem>
</file>

<file path=customXml/itemProps2.xml><?xml version="1.0" encoding="utf-8"?>
<ds:datastoreItem xmlns:ds="http://schemas.openxmlformats.org/officeDocument/2006/customXml" ds:itemID="{5F39715D-5B3C-4F49-BB79-70B1905E1AAA}">
  <ds:schemaRefs>
    <ds:schemaRef ds:uri="http://schemas.microsoft.com/office/2006/metadata/properties"/>
    <ds:schemaRef ds:uri="http://schemas.microsoft.com/office/infopath/2007/PartnerControls"/>
    <ds:schemaRef ds:uri="http://schemas.microsoft.com/office/2006/documentManagement/types"/>
    <ds:schemaRef ds:uri="http://www.w3.org/XML/1998/namespace"/>
    <ds:schemaRef ds:uri="http://purl.org/dc/terms/"/>
    <ds:schemaRef ds:uri="http://purl.org/dc/elements/1.1/"/>
    <ds:schemaRef ds:uri="0d2362c4-caa5-475f-afd3-bd58dc886feb"/>
    <ds:schemaRef ds:uri="http://schemas.microsoft.com/sharepoint/v3"/>
    <ds:schemaRef ds:uri="http://schemas.openxmlformats.org/package/2006/metadata/core-properties"/>
    <ds:schemaRef ds:uri="http://schemas.microsoft.com/sharepoint.v3"/>
    <ds:schemaRef ds:uri="http://purl.org/dc/dcmitype/"/>
  </ds:schemaRefs>
</ds:datastoreItem>
</file>

<file path=customXml/itemProps3.xml><?xml version="1.0" encoding="utf-8"?>
<ds:datastoreItem xmlns:ds="http://schemas.openxmlformats.org/officeDocument/2006/customXml" ds:itemID="{E4FE6275-2045-49A9-8DFE-29D6791028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d2362c4-caa5-475f-afd3-bd58dc886feb"/>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61054</TotalTime>
  <Words>2269</Words>
  <Application>Microsoft Office PowerPoint</Application>
  <PresentationFormat>On-screen Show (16:9)</PresentationFormat>
  <Paragraphs>332</Paragraphs>
  <Slides>37</Slides>
  <Notes>24</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51" baseType="lpstr">
      <vt:lpstr>MS PGothic</vt:lpstr>
      <vt:lpstr>MS PGothic</vt:lpstr>
      <vt:lpstr>Arial</vt:lpstr>
      <vt:lpstr>Calibri</vt:lpstr>
      <vt:lpstr>Helvetica Neue</vt:lpstr>
      <vt:lpstr>Interstate-Bold</vt:lpstr>
      <vt:lpstr>Interstate-Regular</vt:lpstr>
      <vt:lpstr>Lucida Grande</vt:lpstr>
      <vt:lpstr>Lucida Sans Unicode</vt:lpstr>
      <vt:lpstr>Open Sans</vt:lpstr>
      <vt:lpstr>Verdana</vt:lpstr>
      <vt:lpstr>Wingdings</vt:lpstr>
      <vt:lpstr>Perform_2013_Template_16_9</vt:lpstr>
      <vt:lpstr>Adobe Acrobat Document</vt:lpstr>
      <vt:lpstr>Fostering a DevOps Culture Through the use of an APM Platform</vt:lpstr>
      <vt:lpstr>My Background </vt:lpstr>
      <vt:lpstr>CSC Environment / History</vt:lpstr>
      <vt:lpstr>PowerPoint Presentation</vt:lpstr>
      <vt:lpstr>PowerPoint Presentation</vt:lpstr>
      <vt:lpstr>PowerPoint Presentation</vt:lpstr>
      <vt:lpstr>PowerPoint Presentation</vt:lpstr>
      <vt:lpstr>PowerPoint Presentation</vt:lpstr>
      <vt:lpstr>Solution: DevOps + Performance Focus</vt:lpstr>
      <vt:lpstr>The Ideal End State</vt:lpstr>
      <vt:lpstr>PowerPoint Presentation</vt:lpstr>
      <vt:lpstr>PowerPoint Presentation</vt:lpstr>
      <vt:lpstr>PowerPoint Presentation</vt:lpstr>
      <vt:lpstr>PowerPoint Presentation</vt:lpstr>
      <vt:lpstr>PowerPoint Presentation</vt:lpstr>
      <vt:lpstr>The New Technical Reality</vt:lpstr>
      <vt:lpstr>New Reality, New Questions</vt:lpstr>
      <vt:lpstr>What’s preventing faster AND higher quality releases? </vt:lpstr>
      <vt:lpstr>High performing organizations are more agile and more reliable</vt:lpstr>
      <vt:lpstr>PowerPoint Presentation</vt:lpstr>
      <vt:lpstr>PowerPoint Presentation</vt:lpstr>
      <vt:lpstr>PowerPoint Presentation</vt:lpstr>
      <vt:lpstr>PowerPoint Presentation</vt:lpstr>
      <vt:lpstr>PowerPoint Presentation</vt:lpstr>
      <vt:lpstr>PowerPoint Presentation</vt:lpstr>
      <vt:lpstr>Measurement: Define KPIs accepted by all teams</vt:lpstr>
      <vt:lpstr>How? Performance Focus in Test Automation</vt:lpstr>
      <vt:lpstr>Performance Focus in Test Automation</vt:lpstr>
      <vt:lpstr>Performance Focus in Test Automation</vt:lpstr>
      <vt:lpstr>PowerPoint Presentation</vt:lpstr>
      <vt:lpstr>PowerPoint Presentation</vt:lpstr>
      <vt:lpstr>Internal CSC Successes using Dynatrace</vt:lpstr>
      <vt:lpstr>PowerPoint Presentation</vt:lpstr>
      <vt:lpstr>PowerPoint Presentation</vt:lpstr>
      <vt:lpstr>What we believe</vt:lpstr>
      <vt:lpstr>Additional Resources</vt:lpstr>
      <vt:lpstr>PowerPoint Presentation</vt:lpstr>
    </vt:vector>
  </TitlesOfParts>
  <Company>Compuware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Performance</dc:title>
  <dc:creator>Brien.Lay@dynatrace.com</dc:creator>
  <cp:lastModifiedBy>Allampalli, Ranjeeth K (Contractor)</cp:lastModifiedBy>
  <cp:revision>140</cp:revision>
  <dcterms:created xsi:type="dcterms:W3CDTF">2014-12-01T18:38:28Z</dcterms:created>
  <dcterms:modified xsi:type="dcterms:W3CDTF">2016-08-02T21:34:00Z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0x01010058DDEB47312E4967BFC1576B96E8C3D40099281AC97204814EB8DADDC30C967858</vt:lpwstr>
  </property>
</Properties>
</file>